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75" r:id="rId2"/>
    <p:sldId id="454" r:id="rId3"/>
    <p:sldId id="438" r:id="rId4"/>
    <p:sldId id="439" r:id="rId5"/>
    <p:sldId id="455" r:id="rId6"/>
    <p:sldId id="465" r:id="rId7"/>
    <p:sldId id="440" r:id="rId8"/>
    <p:sldId id="441" r:id="rId9"/>
    <p:sldId id="486" r:id="rId10"/>
    <p:sldId id="487" r:id="rId11"/>
    <p:sldId id="442" r:id="rId12"/>
    <p:sldId id="443" r:id="rId13"/>
    <p:sldId id="479" r:id="rId14"/>
    <p:sldId id="445" r:id="rId15"/>
    <p:sldId id="448" r:id="rId16"/>
    <p:sldId id="480" r:id="rId17"/>
    <p:sldId id="488" r:id="rId18"/>
    <p:sldId id="450" r:id="rId19"/>
    <p:sldId id="451" r:id="rId20"/>
    <p:sldId id="452" r:id="rId21"/>
    <p:sldId id="453" r:id="rId22"/>
    <p:sldId id="48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1"/>
    <p:restoredTop sz="95400" autoAdjust="0"/>
  </p:normalViewPr>
  <p:slideViewPr>
    <p:cSldViewPr snapToGrid="0" snapToObjects="1">
      <p:cViewPr>
        <p:scale>
          <a:sx n="80" d="100"/>
          <a:sy n="80" d="100"/>
        </p:scale>
        <p:origin x="1469" y="18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D376D-B37B-4B4C-B8AD-50D96DFF7258}" type="datetimeFigureOut">
              <a:rPr lang="en-US" smtClean="0"/>
              <a:t>5/11/2020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295F1-EC1C-F043-A048-DC48DAC29576}" type="slidenum">
              <a:rPr lang="en-US" smtClean="0"/>
              <a:t>‹#›</a:t>
            </a:fld>
            <a:endParaRPr lang="en-US"/>
          </a:p>
        </p:txBody>
      </p:sp>
    </p:spTree>
    <p:extLst>
      <p:ext uri="{BB962C8B-B14F-4D97-AF65-F5344CB8AC3E}">
        <p14:creationId xmlns:p14="http://schemas.microsoft.com/office/powerpoint/2010/main" val="411328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a:t>
            </a:fld>
            <a:endParaRPr lang="en-US"/>
          </a:p>
        </p:txBody>
      </p:sp>
    </p:spTree>
    <p:extLst>
      <p:ext uri="{BB962C8B-B14F-4D97-AF65-F5344CB8AC3E}">
        <p14:creationId xmlns:p14="http://schemas.microsoft.com/office/powerpoint/2010/main" val="1085114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10</a:t>
            </a:fld>
            <a:endParaRPr lang="en-US"/>
          </a:p>
        </p:txBody>
      </p:sp>
    </p:spTree>
    <p:extLst>
      <p:ext uri="{BB962C8B-B14F-4D97-AF65-F5344CB8AC3E}">
        <p14:creationId xmlns:p14="http://schemas.microsoft.com/office/powerpoint/2010/main" val="78023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11</a:t>
            </a:fld>
            <a:endParaRPr lang="en-US"/>
          </a:p>
        </p:txBody>
      </p:sp>
    </p:spTree>
    <p:extLst>
      <p:ext uri="{BB962C8B-B14F-4D97-AF65-F5344CB8AC3E}">
        <p14:creationId xmlns:p14="http://schemas.microsoft.com/office/powerpoint/2010/main" val="58914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12</a:t>
            </a:fld>
            <a:endParaRPr lang="en-US"/>
          </a:p>
        </p:txBody>
      </p:sp>
    </p:spTree>
    <p:extLst>
      <p:ext uri="{BB962C8B-B14F-4D97-AF65-F5344CB8AC3E}">
        <p14:creationId xmlns:p14="http://schemas.microsoft.com/office/powerpoint/2010/main" val="2963804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14</a:t>
            </a:fld>
            <a:endParaRPr lang="en-US"/>
          </a:p>
        </p:txBody>
      </p:sp>
    </p:spTree>
    <p:extLst>
      <p:ext uri="{BB962C8B-B14F-4D97-AF65-F5344CB8AC3E}">
        <p14:creationId xmlns:p14="http://schemas.microsoft.com/office/powerpoint/2010/main" val="849409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15</a:t>
            </a:fld>
            <a:endParaRPr lang="en-US"/>
          </a:p>
        </p:txBody>
      </p:sp>
    </p:spTree>
    <p:extLst>
      <p:ext uri="{BB962C8B-B14F-4D97-AF65-F5344CB8AC3E}">
        <p14:creationId xmlns:p14="http://schemas.microsoft.com/office/powerpoint/2010/main" val="51807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17</a:t>
            </a:fld>
            <a:endParaRPr lang="en-US"/>
          </a:p>
        </p:txBody>
      </p:sp>
    </p:spTree>
    <p:extLst>
      <p:ext uri="{BB962C8B-B14F-4D97-AF65-F5344CB8AC3E}">
        <p14:creationId xmlns:p14="http://schemas.microsoft.com/office/powerpoint/2010/main" val="392772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18</a:t>
            </a:fld>
            <a:endParaRPr lang="en-US"/>
          </a:p>
        </p:txBody>
      </p:sp>
    </p:spTree>
    <p:extLst>
      <p:ext uri="{BB962C8B-B14F-4D97-AF65-F5344CB8AC3E}">
        <p14:creationId xmlns:p14="http://schemas.microsoft.com/office/powerpoint/2010/main" val="176401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19</a:t>
            </a:fld>
            <a:endParaRPr lang="en-US"/>
          </a:p>
        </p:txBody>
      </p:sp>
    </p:spTree>
    <p:extLst>
      <p:ext uri="{BB962C8B-B14F-4D97-AF65-F5344CB8AC3E}">
        <p14:creationId xmlns:p14="http://schemas.microsoft.com/office/powerpoint/2010/main" val="323698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20</a:t>
            </a:fld>
            <a:endParaRPr lang="en-US"/>
          </a:p>
        </p:txBody>
      </p:sp>
    </p:spTree>
    <p:extLst>
      <p:ext uri="{BB962C8B-B14F-4D97-AF65-F5344CB8AC3E}">
        <p14:creationId xmlns:p14="http://schemas.microsoft.com/office/powerpoint/2010/main" val="781082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21</a:t>
            </a:fld>
            <a:endParaRPr lang="en-US"/>
          </a:p>
        </p:txBody>
      </p:sp>
    </p:spTree>
    <p:extLst>
      <p:ext uri="{BB962C8B-B14F-4D97-AF65-F5344CB8AC3E}">
        <p14:creationId xmlns:p14="http://schemas.microsoft.com/office/powerpoint/2010/main" val="61214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2</a:t>
            </a:fld>
            <a:endParaRPr lang="en-US"/>
          </a:p>
        </p:txBody>
      </p:sp>
    </p:spTree>
    <p:extLst>
      <p:ext uri="{BB962C8B-B14F-4D97-AF65-F5344CB8AC3E}">
        <p14:creationId xmlns:p14="http://schemas.microsoft.com/office/powerpoint/2010/main" val="367407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22</a:t>
            </a:fld>
            <a:endParaRPr lang="en-US"/>
          </a:p>
        </p:txBody>
      </p:sp>
    </p:spTree>
    <p:extLst>
      <p:ext uri="{BB962C8B-B14F-4D97-AF65-F5344CB8AC3E}">
        <p14:creationId xmlns:p14="http://schemas.microsoft.com/office/powerpoint/2010/main" val="3661272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3</a:t>
            </a:fld>
            <a:endParaRPr lang="en-US"/>
          </a:p>
        </p:txBody>
      </p:sp>
    </p:spTree>
    <p:extLst>
      <p:ext uri="{BB962C8B-B14F-4D97-AF65-F5344CB8AC3E}">
        <p14:creationId xmlns:p14="http://schemas.microsoft.com/office/powerpoint/2010/main" val="112572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4</a:t>
            </a:fld>
            <a:endParaRPr lang="en-US"/>
          </a:p>
        </p:txBody>
      </p:sp>
    </p:spTree>
    <p:extLst>
      <p:ext uri="{BB962C8B-B14F-4D97-AF65-F5344CB8AC3E}">
        <p14:creationId xmlns:p14="http://schemas.microsoft.com/office/powerpoint/2010/main" val="308614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5</a:t>
            </a:fld>
            <a:endParaRPr lang="en-US"/>
          </a:p>
        </p:txBody>
      </p:sp>
    </p:spTree>
    <p:extLst>
      <p:ext uri="{BB962C8B-B14F-4D97-AF65-F5344CB8AC3E}">
        <p14:creationId xmlns:p14="http://schemas.microsoft.com/office/powerpoint/2010/main" val="264171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6</a:t>
            </a:fld>
            <a:endParaRPr lang="en-US"/>
          </a:p>
        </p:txBody>
      </p:sp>
    </p:spTree>
    <p:extLst>
      <p:ext uri="{BB962C8B-B14F-4D97-AF65-F5344CB8AC3E}">
        <p14:creationId xmlns:p14="http://schemas.microsoft.com/office/powerpoint/2010/main" val="257872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7</a:t>
            </a:fld>
            <a:endParaRPr lang="en-US"/>
          </a:p>
        </p:txBody>
      </p:sp>
    </p:spTree>
    <p:extLst>
      <p:ext uri="{BB962C8B-B14F-4D97-AF65-F5344CB8AC3E}">
        <p14:creationId xmlns:p14="http://schemas.microsoft.com/office/powerpoint/2010/main" val="132734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8</a:t>
            </a:fld>
            <a:endParaRPr lang="en-US"/>
          </a:p>
        </p:txBody>
      </p:sp>
    </p:spTree>
    <p:extLst>
      <p:ext uri="{BB962C8B-B14F-4D97-AF65-F5344CB8AC3E}">
        <p14:creationId xmlns:p14="http://schemas.microsoft.com/office/powerpoint/2010/main" val="105037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295F1-EC1C-F043-A048-DC48DAC29576}" type="slidenum">
              <a:rPr lang="en-US" smtClean="0"/>
              <a:t>9</a:t>
            </a:fld>
            <a:endParaRPr lang="en-US"/>
          </a:p>
        </p:txBody>
      </p:sp>
    </p:spTree>
    <p:extLst>
      <p:ext uri="{BB962C8B-B14F-4D97-AF65-F5344CB8AC3E}">
        <p14:creationId xmlns:p14="http://schemas.microsoft.com/office/powerpoint/2010/main" val="248068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31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61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923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5526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7"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cid:image014.jpg@01D61D76.0A3610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learning.hku.hk/cchu9001/DigitalExhibitionSpace/app/web/"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File:Sustainable_Development_Goals.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File:Sustainable_Development_Goals.p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636D9F-6C66-D740-8ADC-2E88FA0E2B29}"/>
              </a:ext>
            </a:extLst>
          </p:cNvPr>
          <p:cNvPicPr>
            <a:picLocks noChangeAspect="1"/>
          </p:cNvPicPr>
          <p:nvPr/>
        </p:nvPicPr>
        <p:blipFill rotWithShape="1">
          <a:blip r:embed="rId3">
            <a:alphaModFix amt="50000"/>
            <a:duotone>
              <a:schemeClr val="accent1">
                <a:shade val="45000"/>
                <a:satMod val="135000"/>
              </a:schemeClr>
              <a:prstClr val="white"/>
            </a:duotone>
            <a:extLst>
              <a:ext uri="{BEBA8EAE-BF5A-486C-A8C5-ECC9F3942E4B}">
                <a14:imgProps xmlns:a14="http://schemas.microsoft.com/office/drawing/2010/main">
                  <a14:imgLayer r:embed="rId4">
                    <a14:imgEffect>
                      <a14:artisticTexturizer/>
                    </a14:imgEffect>
                    <a14:imgEffect>
                      <a14:sharpenSoften amount="50000"/>
                    </a14:imgEffect>
                    <a14:imgEffect>
                      <a14:saturation sat="0"/>
                    </a14:imgEffect>
                    <a14:imgEffect>
                      <a14:brightnessContrast bright="40000" contrast="40000"/>
                    </a14:imgEffect>
                  </a14:imgLayer>
                </a14:imgProps>
              </a:ext>
            </a:extLst>
          </a:blip>
          <a:srcRect t="2597"/>
          <a:stretch/>
        </p:blipFill>
        <p:spPr>
          <a:xfrm>
            <a:off x="-3277" y="1712657"/>
            <a:ext cx="9147277" cy="5145343"/>
          </a:xfrm>
          <a:prstGeom prst="rect">
            <a:avLst/>
          </a:prstGeom>
        </p:spPr>
      </p:pic>
      <p:sp>
        <p:nvSpPr>
          <p:cNvPr id="13" name="Subtitle 2">
            <a:extLst>
              <a:ext uri="{FF2B5EF4-FFF2-40B4-BE49-F238E27FC236}">
                <a16:creationId xmlns:a16="http://schemas.microsoft.com/office/drawing/2014/main" id="{F0501217-7435-EE46-9BC9-DD5D61CA1043}"/>
              </a:ext>
            </a:extLst>
          </p:cNvPr>
          <p:cNvSpPr txBox="1">
            <a:spLocks/>
          </p:cNvSpPr>
          <p:nvPr/>
        </p:nvSpPr>
        <p:spPr>
          <a:xfrm>
            <a:off x="175862" y="491613"/>
            <a:ext cx="8917858" cy="4301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HK" sz="1600" dirty="0" smtClean="0"/>
              <a:t>Half-day Virtual Forum</a:t>
            </a:r>
          </a:p>
          <a:p>
            <a:pPr marL="0" indent="0" algn="ctr">
              <a:lnSpc>
                <a:spcPct val="100000"/>
              </a:lnSpc>
              <a:spcBef>
                <a:spcPts val="0"/>
              </a:spcBef>
              <a:buNone/>
            </a:pPr>
            <a:r>
              <a:rPr lang="en-HK" sz="1600" dirty="0" smtClean="0"/>
              <a:t>Outline T&amp;L 2019-20 The HKU Experience</a:t>
            </a:r>
          </a:p>
          <a:p>
            <a:pPr marL="0" indent="0" algn="ctr">
              <a:lnSpc>
                <a:spcPct val="100000"/>
              </a:lnSpc>
              <a:spcBef>
                <a:spcPts val="0"/>
              </a:spcBef>
              <a:buNone/>
            </a:pPr>
            <a:endParaRPr lang="en-HK" sz="1200" dirty="0" smtClean="0">
              <a:solidFill>
                <a:srgbClr val="FFFFFF"/>
              </a:solidFill>
            </a:endParaRPr>
          </a:p>
          <a:p>
            <a:pPr marL="0" indent="0" algn="ctr">
              <a:lnSpc>
                <a:spcPct val="100000"/>
              </a:lnSpc>
              <a:spcBef>
                <a:spcPts val="0"/>
              </a:spcBef>
              <a:buNone/>
            </a:pPr>
            <a:endParaRPr lang="en-HK" sz="1200" dirty="0">
              <a:solidFill>
                <a:srgbClr val="FFFFFF"/>
              </a:solidFill>
            </a:endParaRPr>
          </a:p>
          <a:p>
            <a:pPr marL="0" indent="0" algn="ctr">
              <a:lnSpc>
                <a:spcPct val="100000"/>
              </a:lnSpc>
              <a:spcBef>
                <a:spcPts val="0"/>
              </a:spcBef>
              <a:buNone/>
            </a:pPr>
            <a:endParaRPr lang="en-HK" sz="1200" dirty="0" smtClean="0">
              <a:solidFill>
                <a:srgbClr val="FFFFFF"/>
              </a:solidFill>
            </a:endParaRPr>
          </a:p>
          <a:p>
            <a:pPr marL="0" indent="0" algn="ctr">
              <a:lnSpc>
                <a:spcPct val="100000"/>
              </a:lnSpc>
              <a:spcBef>
                <a:spcPts val="0"/>
              </a:spcBef>
              <a:buNone/>
            </a:pPr>
            <a:endParaRPr lang="en-HK" sz="1200" dirty="0" smtClean="0">
              <a:solidFill>
                <a:srgbClr val="FFFFFF"/>
              </a:solidFill>
            </a:endParaRPr>
          </a:p>
          <a:p>
            <a:pPr marL="0" indent="0" algn="ctr">
              <a:lnSpc>
                <a:spcPct val="100000"/>
              </a:lnSpc>
              <a:spcBef>
                <a:spcPts val="0"/>
              </a:spcBef>
              <a:buNone/>
            </a:pPr>
            <a:r>
              <a:rPr lang="en-HK" sz="1200" dirty="0" smtClean="0">
                <a:solidFill>
                  <a:srgbClr val="FFFFFF"/>
                </a:solidFill>
              </a:rPr>
              <a:t>(11</a:t>
            </a:r>
            <a:endParaRPr lang="en-HK" sz="1200" dirty="0" smtClean="0"/>
          </a:p>
          <a:p>
            <a:pPr marL="0" indent="0" algn="ctr">
              <a:lnSpc>
                <a:spcPct val="100000"/>
              </a:lnSpc>
              <a:spcBef>
                <a:spcPts val="0"/>
              </a:spcBef>
              <a:buNone/>
            </a:pPr>
            <a:r>
              <a:rPr lang="en-US" sz="1800" b="1" dirty="0" smtClean="0">
                <a:latin typeface="+mj-lt"/>
              </a:rPr>
              <a:t>CCHU9001 (2019-20)</a:t>
            </a:r>
          </a:p>
          <a:p>
            <a:pPr marL="0" indent="0" algn="ctr">
              <a:lnSpc>
                <a:spcPct val="100000"/>
              </a:lnSpc>
              <a:spcBef>
                <a:spcPts val="0"/>
              </a:spcBef>
              <a:buNone/>
            </a:pPr>
            <a:r>
              <a:rPr lang="en-US" sz="3200" b="1" dirty="0" smtClean="0">
                <a:latin typeface="+mj-lt"/>
              </a:rPr>
              <a:t>An Experiment in </a:t>
            </a:r>
          </a:p>
          <a:p>
            <a:pPr marL="0" indent="0" algn="ctr">
              <a:lnSpc>
                <a:spcPct val="100000"/>
              </a:lnSpc>
              <a:spcBef>
                <a:spcPts val="0"/>
              </a:spcBef>
              <a:buNone/>
            </a:pPr>
            <a:r>
              <a:rPr lang="en-US" sz="3200" b="1" dirty="0" smtClean="0">
                <a:latin typeface="+mj-lt"/>
              </a:rPr>
              <a:t>Authentic Digital Assessment</a:t>
            </a:r>
            <a:endParaRPr lang="en-US" sz="3200" dirty="0" smtClean="0">
              <a:latin typeface="+mj-lt"/>
            </a:endParaRPr>
          </a:p>
          <a:p>
            <a:pPr marL="0" indent="0" algn="ctr">
              <a:lnSpc>
                <a:spcPct val="100000"/>
              </a:lnSpc>
              <a:spcBef>
                <a:spcPts val="0"/>
              </a:spcBef>
              <a:buNone/>
            </a:pPr>
            <a:endParaRPr lang="en-HK" sz="1600" dirty="0" smtClean="0"/>
          </a:p>
          <a:p>
            <a:pPr marL="0" indent="0" algn="ctr">
              <a:lnSpc>
                <a:spcPct val="100000"/>
              </a:lnSpc>
              <a:spcBef>
                <a:spcPts val="0"/>
              </a:spcBef>
              <a:buNone/>
            </a:pPr>
            <a:endParaRPr lang="en-HK" sz="1600" dirty="0" smtClean="0"/>
          </a:p>
          <a:p>
            <a:pPr marL="0" indent="0" algn="ctr">
              <a:lnSpc>
                <a:spcPct val="100000"/>
              </a:lnSpc>
              <a:spcBef>
                <a:spcPts val="0"/>
              </a:spcBef>
              <a:buNone/>
            </a:pPr>
            <a:endParaRPr lang="en-HK" sz="1600" dirty="0"/>
          </a:p>
          <a:p>
            <a:pPr marL="0" indent="0" algn="ctr">
              <a:lnSpc>
                <a:spcPct val="100000"/>
              </a:lnSpc>
              <a:spcBef>
                <a:spcPts val="0"/>
              </a:spcBef>
              <a:buNone/>
            </a:pPr>
            <a:r>
              <a:rPr lang="en-HK" sz="1600" dirty="0"/>
              <a:t>Mathew PRYOR</a:t>
            </a:r>
          </a:p>
          <a:p>
            <a:pPr marL="0" indent="0" algn="ctr">
              <a:lnSpc>
                <a:spcPct val="100000"/>
              </a:lnSpc>
              <a:spcBef>
                <a:spcPts val="0"/>
              </a:spcBef>
              <a:buNone/>
            </a:pPr>
            <a:r>
              <a:rPr lang="en-HK" sz="1600" dirty="0"/>
              <a:t>(Lynn H.Y.N. LIN</a:t>
            </a:r>
            <a:r>
              <a:rPr lang="en-HK" sz="1600" dirty="0" smtClean="0"/>
              <a:t>)</a:t>
            </a:r>
            <a:endParaRPr lang="en-HK" sz="1600" dirty="0"/>
          </a:p>
        </p:txBody>
      </p:sp>
    </p:spTree>
    <p:extLst>
      <p:ext uri="{BB962C8B-B14F-4D97-AF65-F5344CB8AC3E}">
        <p14:creationId xmlns:p14="http://schemas.microsoft.com/office/powerpoint/2010/main" val="1537839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078" y="282210"/>
            <a:ext cx="8326022" cy="1015663"/>
          </a:xfrm>
          <a:prstGeom prst="rect">
            <a:avLst/>
          </a:prstGeom>
        </p:spPr>
        <p:txBody>
          <a:bodyPr wrap="square">
            <a:spAutoFit/>
          </a:bodyPr>
          <a:lstStyle/>
          <a:p>
            <a:pPr lvl="0"/>
            <a:r>
              <a:rPr lang="en-US" sz="2400" b="1" dirty="0" smtClean="0">
                <a:latin typeface="Calibri Light" panose="020F0302020204030204" pitchFamily="34" charset="0"/>
                <a:ea typeface="PMingLiU" panose="02020500000000000000" pitchFamily="18" charset="-120"/>
              </a:rPr>
              <a:t>Assignments</a:t>
            </a:r>
            <a:endParaRPr lang="en-US" sz="2400" b="1" dirty="0">
              <a:latin typeface="Calibri Light" panose="020F0302020204030204" pitchFamily="34" charset="0"/>
              <a:ea typeface="PMingLiU" panose="02020500000000000000" pitchFamily="18" charset="-120"/>
            </a:endParaRPr>
          </a:p>
          <a:p>
            <a:pPr marL="1344613" lvl="0" indent="-1344613"/>
            <a:endParaRPr lang="en-HK" dirty="0" smtClean="0">
              <a:latin typeface="Calibri Light" panose="020F0302020204030204" pitchFamily="34" charset="0"/>
              <a:ea typeface="PMingLiU" panose="02020500000000000000" pitchFamily="18" charset="-120"/>
            </a:endParaRPr>
          </a:p>
          <a:p>
            <a:pPr marL="1344613" lvl="0" indent="-1344613"/>
            <a:endParaRPr lang="en-US" dirty="0">
              <a:latin typeface="Calibri Light" panose="020F0302020204030204" pitchFamily="34" charset="0"/>
              <a:ea typeface="PMingLiU" panose="02020500000000000000" pitchFamily="18" charset="-120"/>
            </a:endParaRPr>
          </a:p>
        </p:txBody>
      </p:sp>
      <p:graphicFrame>
        <p:nvGraphicFramePr>
          <p:cNvPr id="5" name="Table 4"/>
          <p:cNvGraphicFramePr>
            <a:graphicFrameLocks noGrp="1"/>
          </p:cNvGraphicFramePr>
          <p:nvPr>
            <p:extLst>
              <p:ext uri="{D42A27DB-BD31-4B8C-83A1-F6EECF244321}">
                <p14:modId xmlns:p14="http://schemas.microsoft.com/office/powerpoint/2010/main" val="4027697522"/>
              </p:ext>
            </p:extLst>
          </p:nvPr>
        </p:nvGraphicFramePr>
        <p:xfrm>
          <a:off x="1034914" y="1047216"/>
          <a:ext cx="7200000" cy="3858160"/>
        </p:xfrm>
        <a:graphic>
          <a:graphicData uri="http://schemas.openxmlformats.org/drawingml/2006/table">
            <a:tbl>
              <a:tblPr firstRow="1" firstCol="1" bandRow="1">
                <a:tableStyleId>{5C22544A-7EE6-4342-B048-85BDC9FD1C3A}</a:tableStyleId>
              </a:tblPr>
              <a:tblGrid>
                <a:gridCol w="5219065">
                  <a:extLst>
                    <a:ext uri="{9D8B030D-6E8A-4147-A177-3AD203B41FA5}">
                      <a16:colId xmlns:a16="http://schemas.microsoft.com/office/drawing/2014/main" val="2144215851"/>
                    </a:ext>
                  </a:extLst>
                </a:gridCol>
                <a:gridCol w="731498">
                  <a:extLst>
                    <a:ext uri="{9D8B030D-6E8A-4147-A177-3AD203B41FA5}">
                      <a16:colId xmlns:a16="http://schemas.microsoft.com/office/drawing/2014/main" val="1809585398"/>
                    </a:ext>
                  </a:extLst>
                </a:gridCol>
                <a:gridCol w="1249437">
                  <a:extLst>
                    <a:ext uri="{9D8B030D-6E8A-4147-A177-3AD203B41FA5}">
                      <a16:colId xmlns:a16="http://schemas.microsoft.com/office/drawing/2014/main" val="2669212167"/>
                    </a:ext>
                  </a:extLst>
                </a:gridCol>
              </a:tblGrid>
              <a:tr h="411927">
                <a:tc>
                  <a:txBody>
                    <a:bodyPr/>
                    <a:lstStyle/>
                    <a:p>
                      <a:pPr algn="ctr">
                        <a:lnSpc>
                          <a:spcPct val="107000"/>
                        </a:lnSpc>
                        <a:spcAft>
                          <a:spcPts val="0"/>
                        </a:spcAft>
                      </a:pPr>
                      <a:r>
                        <a:rPr lang="en-HK" sz="1400" dirty="0" smtClean="0">
                          <a:solidFill>
                            <a:sysClr val="windowText" lastClr="000000"/>
                          </a:solidFill>
                          <a:effectLst/>
                          <a:latin typeface="+mj-lt"/>
                        </a:rPr>
                        <a:t>Assignments</a:t>
                      </a: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endParaRPr lang="en-US" sz="1400" dirty="0">
                        <a:solidFill>
                          <a:sysClr val="windowText" lastClr="000000"/>
                        </a:solidFill>
                        <a:effectLst/>
                        <a:latin typeface="+mj-lt"/>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HK" sz="1400" dirty="0" smtClean="0">
                          <a:solidFill>
                            <a:sysClr val="windowText" lastClr="000000"/>
                          </a:solidFill>
                          <a:effectLst/>
                          <a:latin typeface="+mj-lt"/>
                        </a:rPr>
                        <a:t>Collaboration</a:t>
                      </a:r>
                      <a:r>
                        <a:rPr lang="en-HK" sz="1400" b="0" dirty="0" smtClean="0">
                          <a:solidFill>
                            <a:sysClr val="windowText" lastClr="000000"/>
                          </a:solidFill>
                          <a:effectLst/>
                          <a:latin typeface="+mj-lt"/>
                        </a:rPr>
                        <a:t>*</a:t>
                      </a:r>
                      <a:endParaRPr lang="en-US" sz="1400" b="0" dirty="0">
                        <a:solidFill>
                          <a:sysClr val="windowText" lastClr="000000"/>
                        </a:solidFill>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5830088"/>
                  </a:ext>
                </a:extLst>
              </a:tr>
              <a:tr h="405896">
                <a:tc>
                  <a:txBody>
                    <a:bodyPr/>
                    <a:lstStyle/>
                    <a:p>
                      <a:pPr>
                        <a:lnSpc>
                          <a:spcPct val="100000"/>
                        </a:lnSpc>
                        <a:spcBef>
                          <a:spcPts val="600"/>
                        </a:spcBef>
                        <a:spcAft>
                          <a:spcPts val="600"/>
                        </a:spcAft>
                      </a:pPr>
                      <a:r>
                        <a:rPr lang="en-HK" sz="1400" b="0" dirty="0">
                          <a:solidFill>
                            <a:sysClr val="windowText" lastClr="000000"/>
                          </a:solidFill>
                          <a:effectLst/>
                          <a:latin typeface="+mj-lt"/>
                        </a:rPr>
                        <a:t>Written </a:t>
                      </a:r>
                      <a:r>
                        <a:rPr lang="en-HK" sz="1600" b="1" dirty="0">
                          <a:solidFill>
                            <a:sysClr val="windowText" lastClr="000000"/>
                          </a:solidFill>
                          <a:effectLst/>
                          <a:latin typeface="+mj-lt"/>
                        </a:rPr>
                        <a:t>Reading Response </a:t>
                      </a:r>
                      <a:r>
                        <a:rPr lang="en-HK" sz="1400" b="0" dirty="0">
                          <a:solidFill>
                            <a:sysClr val="windowText" lastClr="000000"/>
                          </a:solidFill>
                          <a:effectLst/>
                          <a:latin typeface="+mj-lt"/>
                        </a:rPr>
                        <a:t>(200 words)</a:t>
                      </a:r>
                      <a:endParaRPr lang="en-US" sz="1400" b="0" dirty="0">
                        <a:solidFill>
                          <a:sysClr val="windowText" lastClr="000000"/>
                        </a:solidFill>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HK" sz="1400" b="0" dirty="0">
                          <a:effectLst/>
                          <a:latin typeface="+mj-lt"/>
                        </a:rPr>
                        <a:t>(10%)</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US" sz="1400" b="0">
                          <a:effectLst/>
                          <a:latin typeface="+mj-lt"/>
                        </a:rPr>
                        <a:t>Type 1</a:t>
                      </a:r>
                      <a:endParaRPr lang="en-US" sz="1400" b="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2137217"/>
                  </a:ext>
                </a:extLst>
              </a:tr>
              <a:tr h="908725">
                <a:tc>
                  <a:txBody>
                    <a:bodyPr/>
                    <a:lstStyle/>
                    <a:p>
                      <a:pPr>
                        <a:lnSpc>
                          <a:spcPct val="100000"/>
                        </a:lnSpc>
                        <a:spcBef>
                          <a:spcPts val="600"/>
                        </a:spcBef>
                        <a:spcAft>
                          <a:spcPts val="600"/>
                        </a:spcAft>
                      </a:pPr>
                      <a:r>
                        <a:rPr lang="en-HK" sz="1600" b="1" kern="1200" dirty="0">
                          <a:solidFill>
                            <a:sysClr val="windowText" lastClr="000000"/>
                          </a:solidFill>
                          <a:effectLst/>
                          <a:latin typeface="+mj-lt"/>
                          <a:ea typeface="+mn-ea"/>
                          <a:cs typeface="+mn-cs"/>
                        </a:rPr>
                        <a:t>Explanatory video </a:t>
                      </a:r>
                      <a:r>
                        <a:rPr lang="en-HK" sz="1400" b="0" dirty="0">
                          <a:solidFill>
                            <a:sysClr val="windowText" lastClr="000000"/>
                          </a:solidFill>
                          <a:effectLst/>
                          <a:latin typeface="+mj-lt"/>
                        </a:rPr>
                        <a:t>for your SDG as it relates to Hong Kong (3 </a:t>
                      </a:r>
                      <a:r>
                        <a:rPr lang="en-HK" sz="1400" b="0" dirty="0" err="1">
                          <a:solidFill>
                            <a:sysClr val="windowText" lastClr="000000"/>
                          </a:solidFill>
                          <a:effectLst/>
                          <a:latin typeface="+mj-lt"/>
                        </a:rPr>
                        <a:t>mins</a:t>
                      </a:r>
                      <a:r>
                        <a:rPr lang="en-HK" sz="1400" b="0" dirty="0">
                          <a:solidFill>
                            <a:sysClr val="windowText" lastClr="000000"/>
                          </a:solidFill>
                          <a:effectLst/>
                          <a:latin typeface="+mj-lt"/>
                        </a:rPr>
                        <a:t>) highlighting core issues, key voices, </a:t>
                      </a:r>
                      <a:r>
                        <a:rPr lang="en-HK" sz="1400" b="0" dirty="0" smtClean="0">
                          <a:solidFill>
                            <a:sysClr val="windowText" lastClr="000000"/>
                          </a:solidFill>
                          <a:effectLst/>
                          <a:latin typeface="+mj-lt"/>
                        </a:rPr>
                        <a:t>organisations</a:t>
                      </a:r>
                      <a:r>
                        <a:rPr lang="en-HK" sz="1400" b="0" dirty="0">
                          <a:solidFill>
                            <a:sysClr val="windowText" lastClr="000000"/>
                          </a:solidFill>
                          <a:effectLst/>
                          <a:latin typeface="+mj-lt"/>
                        </a:rPr>
                        <a:t>, current  initiatives, </a:t>
                      </a:r>
                      <a:r>
                        <a:rPr lang="en-HK" sz="1400" b="0" dirty="0" smtClean="0">
                          <a:solidFill>
                            <a:sysClr val="windowText" lastClr="000000"/>
                          </a:solidFill>
                          <a:effectLst/>
                          <a:latin typeface="+mj-lt"/>
                        </a:rPr>
                        <a:t>etc.,</a:t>
                      </a:r>
                      <a:r>
                        <a:rPr lang="en-HK" sz="1400" b="0" baseline="0" dirty="0" smtClean="0">
                          <a:solidFill>
                            <a:sysClr val="windowText" lastClr="000000"/>
                          </a:solidFill>
                          <a:effectLst/>
                          <a:latin typeface="+mj-lt"/>
                        </a:rPr>
                        <a:t> </a:t>
                      </a:r>
                      <a:r>
                        <a:rPr lang="en-HK" sz="1400" b="0" dirty="0" smtClean="0">
                          <a:solidFill>
                            <a:sysClr val="windowText" lastClr="000000"/>
                          </a:solidFill>
                          <a:effectLst/>
                          <a:latin typeface="+mj-lt"/>
                        </a:rPr>
                        <a:t>to </a:t>
                      </a:r>
                      <a:r>
                        <a:rPr lang="en-HK" sz="1400" b="0" dirty="0">
                          <a:solidFill>
                            <a:sysClr val="windowText" lastClr="000000"/>
                          </a:solidFill>
                          <a:effectLst/>
                          <a:latin typeface="+mj-lt"/>
                        </a:rPr>
                        <a:t>explain why your SDG is important</a:t>
                      </a:r>
                      <a:endParaRPr lang="en-US" sz="1400" b="0" dirty="0">
                        <a:solidFill>
                          <a:sysClr val="windowText" lastClr="000000"/>
                        </a:solidFill>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HK" sz="1400" b="0" dirty="0">
                          <a:effectLst/>
                          <a:latin typeface="+mj-lt"/>
                        </a:rPr>
                        <a:t>(30%)</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US" sz="1400" b="0" dirty="0">
                          <a:effectLst/>
                          <a:latin typeface="+mj-lt"/>
                        </a:rPr>
                        <a:t>Type </a:t>
                      </a:r>
                      <a:r>
                        <a:rPr lang="en-US" sz="1400" b="0" dirty="0" smtClean="0">
                          <a:effectLst/>
                          <a:latin typeface="+mj-lt"/>
                        </a:rPr>
                        <a:t>4 </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103456"/>
                  </a:ext>
                </a:extLst>
              </a:tr>
              <a:tr h="558040">
                <a:tc>
                  <a:txBody>
                    <a:bodyPr/>
                    <a:lstStyle/>
                    <a:p>
                      <a:pPr>
                        <a:lnSpc>
                          <a:spcPct val="107000"/>
                        </a:lnSpc>
                        <a:spcBef>
                          <a:spcPts val="600"/>
                        </a:spcBef>
                        <a:spcAft>
                          <a:spcPts val="600"/>
                        </a:spcAft>
                      </a:pPr>
                      <a:r>
                        <a:rPr lang="en-HK" sz="1400" b="0" dirty="0">
                          <a:solidFill>
                            <a:sysClr val="windowText" lastClr="000000"/>
                          </a:solidFill>
                          <a:effectLst/>
                          <a:latin typeface="+mj-lt"/>
                        </a:rPr>
                        <a:t>Making an </a:t>
                      </a:r>
                      <a:r>
                        <a:rPr lang="en-HK" sz="1600" b="1" kern="1200" dirty="0">
                          <a:solidFill>
                            <a:sysClr val="windowText" lastClr="000000"/>
                          </a:solidFill>
                          <a:effectLst/>
                          <a:latin typeface="+mj-lt"/>
                          <a:ea typeface="+mn-ea"/>
                          <a:cs typeface="+mn-cs"/>
                        </a:rPr>
                        <a:t>infographic diagram </a:t>
                      </a:r>
                      <a:r>
                        <a:rPr lang="en-HK" sz="1400" b="0" dirty="0">
                          <a:solidFill>
                            <a:sysClr val="windowText" lastClr="000000"/>
                          </a:solidFill>
                          <a:effectLst/>
                          <a:latin typeface="+mj-lt"/>
                        </a:rPr>
                        <a:t>to advocate some position related to your SDG</a:t>
                      </a:r>
                      <a:endParaRPr lang="en-US" sz="1400" b="0" dirty="0">
                        <a:solidFill>
                          <a:sysClr val="windowText" lastClr="000000"/>
                        </a:solidFill>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HK" sz="1400" b="0" dirty="0">
                          <a:effectLst/>
                          <a:latin typeface="+mj-lt"/>
                        </a:rPr>
                        <a:t>(20%)</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US" sz="1400" b="0" dirty="0">
                          <a:effectLst/>
                          <a:latin typeface="+mj-lt"/>
                        </a:rPr>
                        <a:t>Type 1</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3099542"/>
                  </a:ext>
                </a:extLst>
              </a:tr>
              <a:tr h="524524">
                <a:tc>
                  <a:txBody>
                    <a:bodyPr/>
                    <a:lstStyle/>
                    <a:p>
                      <a:pPr>
                        <a:lnSpc>
                          <a:spcPct val="107000"/>
                        </a:lnSpc>
                        <a:spcBef>
                          <a:spcPts val="600"/>
                        </a:spcBef>
                        <a:spcAft>
                          <a:spcPts val="600"/>
                        </a:spcAft>
                      </a:pPr>
                      <a:r>
                        <a:rPr lang="en-HK" sz="1600" b="1" kern="1200" dirty="0">
                          <a:solidFill>
                            <a:sysClr val="windowText" lastClr="000000"/>
                          </a:solidFill>
                          <a:effectLst/>
                          <a:latin typeface="+mj-lt"/>
                          <a:ea typeface="+mn-ea"/>
                          <a:cs typeface="+mn-cs"/>
                        </a:rPr>
                        <a:t>Curating the group’s room</a:t>
                      </a:r>
                      <a:r>
                        <a:rPr lang="en-HK" sz="1400" b="0" dirty="0">
                          <a:solidFill>
                            <a:sysClr val="windowText" lastClr="000000"/>
                          </a:solidFill>
                          <a:effectLst/>
                          <a:latin typeface="+mj-lt"/>
                        </a:rPr>
                        <a:t>, uploading content and any possible add-ons </a:t>
                      </a:r>
                      <a:r>
                        <a:rPr lang="en-HK" sz="1400" b="0" dirty="0" smtClean="0">
                          <a:solidFill>
                            <a:sysClr val="windowText" lastClr="000000"/>
                          </a:solidFill>
                          <a:effectLst/>
                          <a:latin typeface="+mj-lt"/>
                        </a:rPr>
                        <a:t>(visitor quiz, case studies, bibliographies, personal stories etc.)</a:t>
                      </a:r>
                      <a:endParaRPr lang="en-US" sz="1400" b="0" dirty="0">
                        <a:solidFill>
                          <a:sysClr val="windowText" lastClr="000000"/>
                        </a:solidFill>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HK" sz="1400" b="0" dirty="0">
                          <a:effectLst/>
                          <a:latin typeface="+mj-lt"/>
                        </a:rPr>
                        <a:t>(10%)</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US" sz="1400" b="0" dirty="0">
                          <a:effectLst/>
                          <a:latin typeface="+mj-lt"/>
                        </a:rPr>
                        <a:t>Type </a:t>
                      </a:r>
                      <a:r>
                        <a:rPr lang="en-US" sz="1400" b="0" dirty="0" smtClean="0">
                          <a:effectLst/>
                          <a:latin typeface="+mj-lt"/>
                        </a:rPr>
                        <a:t>3 </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1524129"/>
                  </a:ext>
                </a:extLst>
              </a:tr>
              <a:tr h="524524">
                <a:tc>
                  <a:txBody>
                    <a:bodyPr/>
                    <a:lstStyle/>
                    <a:p>
                      <a:pPr>
                        <a:lnSpc>
                          <a:spcPct val="107000"/>
                        </a:lnSpc>
                        <a:spcBef>
                          <a:spcPts val="600"/>
                        </a:spcBef>
                        <a:spcAft>
                          <a:spcPts val="600"/>
                        </a:spcAft>
                      </a:pPr>
                      <a:r>
                        <a:rPr lang="en-HK" sz="1600" b="1" kern="1200" dirty="0">
                          <a:solidFill>
                            <a:sysClr val="windowText" lastClr="000000"/>
                          </a:solidFill>
                          <a:effectLst/>
                          <a:latin typeface="+mj-lt"/>
                          <a:ea typeface="+mn-ea"/>
                          <a:cs typeface="+mn-cs"/>
                        </a:rPr>
                        <a:t>Postcards</a:t>
                      </a:r>
                      <a:r>
                        <a:rPr lang="en-HK" sz="1400" b="0" dirty="0">
                          <a:solidFill>
                            <a:sysClr val="windowText" lastClr="000000"/>
                          </a:solidFill>
                          <a:effectLst/>
                          <a:latin typeface="+mj-lt"/>
                        </a:rPr>
                        <a:t> (4 no.) </a:t>
                      </a:r>
                      <a:r>
                        <a:rPr lang="en-HK" sz="1400" b="0" baseline="0" dirty="0" smtClean="0">
                          <a:solidFill>
                            <a:sysClr val="windowText" lastClr="000000"/>
                          </a:solidFill>
                          <a:effectLst/>
                          <a:latin typeface="+mj-lt"/>
                        </a:rPr>
                        <a:t> </a:t>
                      </a:r>
                      <a:r>
                        <a:rPr lang="en-HK" sz="1400" b="0" dirty="0" smtClean="0">
                          <a:solidFill>
                            <a:sysClr val="windowText" lastClr="000000"/>
                          </a:solidFill>
                          <a:effectLst/>
                          <a:latin typeface="+mj-lt"/>
                        </a:rPr>
                        <a:t>100 </a:t>
                      </a:r>
                      <a:r>
                        <a:rPr lang="en-HK" sz="1400" b="0" dirty="0">
                          <a:solidFill>
                            <a:sysClr val="windowText" lastClr="000000"/>
                          </a:solidFill>
                          <a:effectLst/>
                          <a:latin typeface="+mj-lt"/>
                        </a:rPr>
                        <a:t>word comments / suggestions for four other SDG </a:t>
                      </a:r>
                      <a:r>
                        <a:rPr lang="en-HK" sz="1400" b="0" dirty="0" smtClean="0">
                          <a:solidFill>
                            <a:sysClr val="windowText" lastClr="000000"/>
                          </a:solidFill>
                          <a:effectLst/>
                          <a:latin typeface="+mj-lt"/>
                        </a:rPr>
                        <a:t>rooms</a:t>
                      </a:r>
                      <a:endParaRPr lang="en-US" sz="1400" b="0" dirty="0">
                        <a:solidFill>
                          <a:sysClr val="windowText" lastClr="000000"/>
                        </a:solidFill>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HK" sz="1400" b="0" dirty="0">
                          <a:effectLst/>
                          <a:latin typeface="+mj-lt"/>
                        </a:rPr>
                        <a:t>(20%)</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US" sz="1400" b="0" dirty="0">
                          <a:effectLst/>
                          <a:latin typeface="+mj-lt"/>
                        </a:rPr>
                        <a:t>Type 1</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2122551"/>
                  </a:ext>
                </a:extLst>
              </a:tr>
              <a:tr h="524524">
                <a:tc>
                  <a:txBody>
                    <a:bodyPr/>
                    <a:lstStyle/>
                    <a:p>
                      <a:pPr>
                        <a:lnSpc>
                          <a:spcPct val="107000"/>
                        </a:lnSpc>
                        <a:spcBef>
                          <a:spcPts val="600"/>
                        </a:spcBef>
                        <a:spcAft>
                          <a:spcPts val="600"/>
                        </a:spcAft>
                      </a:pPr>
                      <a:r>
                        <a:rPr lang="en-HK" sz="1600" b="1" kern="1200" dirty="0">
                          <a:solidFill>
                            <a:sysClr val="windowText" lastClr="000000"/>
                          </a:solidFill>
                          <a:effectLst/>
                          <a:latin typeface="+mj-lt"/>
                          <a:ea typeface="+mn-ea"/>
                          <a:cs typeface="+mn-cs"/>
                        </a:rPr>
                        <a:t>Written reflection </a:t>
                      </a:r>
                      <a:r>
                        <a:rPr lang="en-HK" sz="1400" b="0" dirty="0">
                          <a:solidFill>
                            <a:sysClr val="windowText" lastClr="000000"/>
                          </a:solidFill>
                          <a:effectLst/>
                          <a:latin typeface="+mj-lt"/>
                        </a:rPr>
                        <a:t>– how does your SDG relate / contribute to the </a:t>
                      </a:r>
                      <a:r>
                        <a:rPr lang="en-HK" sz="1400" b="0" dirty="0" smtClean="0">
                          <a:solidFill>
                            <a:sysClr val="windowText" lastClr="000000"/>
                          </a:solidFill>
                          <a:effectLst/>
                          <a:latin typeface="+mj-lt"/>
                        </a:rPr>
                        <a:t>whole idea </a:t>
                      </a:r>
                      <a:r>
                        <a:rPr lang="en-HK" sz="1400" b="0" dirty="0">
                          <a:solidFill>
                            <a:sysClr val="windowText" lastClr="000000"/>
                          </a:solidFill>
                          <a:effectLst/>
                          <a:latin typeface="+mj-lt"/>
                        </a:rPr>
                        <a:t>of a sustainable </a:t>
                      </a:r>
                      <a:r>
                        <a:rPr lang="en-HK" sz="1400" b="0" dirty="0" smtClean="0">
                          <a:solidFill>
                            <a:sysClr val="windowText" lastClr="000000"/>
                          </a:solidFill>
                          <a:effectLst/>
                          <a:latin typeface="+mj-lt"/>
                        </a:rPr>
                        <a:t>future? </a:t>
                      </a:r>
                      <a:r>
                        <a:rPr lang="en-HK" sz="1400" b="0" dirty="0">
                          <a:solidFill>
                            <a:sysClr val="windowText" lastClr="000000"/>
                          </a:solidFill>
                          <a:effectLst/>
                          <a:latin typeface="+mj-lt"/>
                        </a:rPr>
                        <a:t>(200 words)</a:t>
                      </a:r>
                      <a:endParaRPr lang="en-US" sz="1400" b="0" dirty="0">
                        <a:solidFill>
                          <a:sysClr val="windowText" lastClr="000000"/>
                        </a:solidFill>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HK" sz="1400" b="0" dirty="0">
                          <a:effectLst/>
                          <a:latin typeface="+mj-lt"/>
                        </a:rPr>
                        <a:t>(10%)</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r>
                        <a:rPr lang="en-US" sz="1400" b="0" dirty="0">
                          <a:effectLst/>
                          <a:latin typeface="+mj-lt"/>
                        </a:rPr>
                        <a:t>Type 1</a:t>
                      </a:r>
                      <a:endParaRPr lang="en-US" sz="1400" b="0" dirty="0">
                        <a:effectLst/>
                        <a:latin typeface="+mj-lt"/>
                        <a:ea typeface="PMingLiU" panose="02020500000000000000" pitchFamily="18" charset="-120"/>
                        <a:cs typeface="Times New Roman" panose="02020603050405020304" pitchFamily="18" charset="0"/>
                      </a:endParaRPr>
                    </a:p>
                  </a:txBody>
                  <a:tcPr marL="62865" marR="6286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7716796"/>
                  </a:ext>
                </a:extLst>
              </a:tr>
            </a:tbl>
          </a:graphicData>
        </a:graphic>
      </p:graphicFrame>
      <p:sp>
        <p:nvSpPr>
          <p:cNvPr id="7" name="Rectangle 2"/>
          <p:cNvSpPr>
            <a:spLocks noChangeArrowheads="1"/>
          </p:cNvSpPr>
          <p:nvPr/>
        </p:nvSpPr>
        <p:spPr bwMode="auto">
          <a:xfrm>
            <a:off x="911089" y="5140173"/>
            <a:ext cx="764901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1500" b="0" i="1" u="sng" strike="noStrike" cap="none" normalizeH="0" baseline="0" dirty="0" smtClean="0">
                <a:ln>
                  <a:noFill/>
                </a:ln>
                <a:solidFill>
                  <a:schemeClr val="tx1"/>
                </a:solidFill>
                <a:effectLst/>
                <a:latin typeface="+mj-lt"/>
                <a:ea typeface="PMingLiU" panose="02020500000000000000" pitchFamily="18" charset="-120"/>
                <a:cs typeface="Calibri Light" panose="020F0302020204030204" pitchFamily="34" charset="0"/>
              </a:rPr>
              <a:t>Collaboration </a:t>
            </a:r>
            <a:r>
              <a:rPr lang="en-US" altLang="en-US" sz="1500" i="1" u="sng" dirty="0">
                <a:latin typeface="+mj-lt"/>
                <a:ea typeface="PMingLiU" panose="02020500000000000000" pitchFamily="18" charset="-120"/>
                <a:cs typeface="Calibri Light" panose="020F0302020204030204" pitchFamily="34" charset="0"/>
              </a:rPr>
              <a:t>Type</a:t>
            </a:r>
            <a:endParaRPr kumimoji="0" lang="en-US" altLang="en-US" sz="1500" b="0" i="1" u="sng" strike="noStrike" cap="none" normalizeH="0" baseline="0" dirty="0" smtClean="0">
              <a:ln>
                <a:noFill/>
              </a:ln>
              <a:solidFill>
                <a:schemeClr val="tx1"/>
              </a:solidFill>
              <a:effectLst/>
              <a:latin typeface="+mj-lt"/>
              <a:ea typeface="PMingLiU" panose="02020500000000000000" pitchFamily="18" charset="-12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1" u="none" strike="noStrike" cap="none" normalizeH="0" baseline="0" dirty="0" smtClean="0">
              <a:ln>
                <a:noFill/>
              </a:ln>
              <a:solidFill>
                <a:schemeClr val="tx1"/>
              </a:solidFill>
              <a:effectLst/>
              <a:latin typeface="+mj-lt"/>
              <a:ea typeface="PMingLiU" panose="02020500000000000000" pitchFamily="18" charset="-12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n-US" altLang="en-US" sz="1500" b="0" i="1" u="none" strike="noStrike" cap="none" normalizeH="0" baseline="0" dirty="0" smtClean="0">
                <a:ln>
                  <a:noFill/>
                </a:ln>
                <a:solidFill>
                  <a:schemeClr val="tx1"/>
                </a:solidFill>
                <a:effectLst/>
                <a:latin typeface="+mj-lt"/>
                <a:ea typeface="PMingLiU" panose="02020500000000000000" pitchFamily="18" charset="-120"/>
                <a:cs typeface="Calibri Light" panose="020F0302020204030204" pitchFamily="34" charset="0"/>
              </a:rPr>
              <a:t>1 	</a:t>
            </a:r>
            <a:r>
              <a:rPr lang="en-US" altLang="en-US" sz="1500" i="1" dirty="0">
                <a:latin typeface="+mj-lt"/>
                <a:ea typeface="PMingLiU" panose="02020500000000000000" pitchFamily="18" charset="-120"/>
                <a:cs typeface="Calibri Light" panose="020F0302020204030204" pitchFamily="34" charset="0"/>
              </a:rPr>
              <a:t>Individual assignment  (prescribed scope </a:t>
            </a:r>
            <a:r>
              <a:rPr lang="en-US" altLang="en-US" sz="1500" i="1" dirty="0">
                <a:latin typeface="+mj-lt"/>
                <a:ea typeface="PMingLiU" panose="02020500000000000000" pitchFamily="18" charset="-120"/>
                <a:cs typeface="Calibri Light" panose="020F0302020204030204" pitchFamily="34" charset="0"/>
              </a:rPr>
              <a:t>- everyone does the same)</a:t>
            </a:r>
          </a:p>
          <a:p>
            <a:pPr defTabSz="914400" eaLnBrk="0" fontAlgn="base" hangingPunct="0">
              <a:spcBef>
                <a:spcPct val="0"/>
              </a:spcBef>
              <a:spcAft>
                <a:spcPct val="0"/>
              </a:spcAft>
              <a:tabLst>
                <a:tab pos="266700" algn="l"/>
              </a:tabLst>
            </a:pPr>
            <a:r>
              <a:rPr lang="en-US" altLang="en-US" sz="1500" i="1" dirty="0">
                <a:latin typeface="+mj-lt"/>
                <a:ea typeface="PMingLiU" panose="02020500000000000000" pitchFamily="18" charset="-120"/>
                <a:cs typeface="Calibri Light" panose="020F0302020204030204" pitchFamily="34" charset="0"/>
              </a:rPr>
              <a:t>2 	Group assignment  (prescribed scope - group allocates tasks and agrees outputs)</a:t>
            </a:r>
          </a:p>
          <a:p>
            <a:pPr defTabSz="914400" eaLnBrk="0" fontAlgn="base" hangingPunct="0">
              <a:spcBef>
                <a:spcPct val="0"/>
              </a:spcBef>
              <a:spcAft>
                <a:spcPct val="0"/>
              </a:spcAft>
              <a:tabLst>
                <a:tab pos="266700" algn="l"/>
              </a:tabLst>
            </a:pPr>
            <a:r>
              <a:rPr lang="en-US" altLang="en-US" sz="1500" i="1" dirty="0">
                <a:latin typeface="+mj-lt"/>
                <a:ea typeface="PMingLiU" panose="02020500000000000000" pitchFamily="18" charset="-120"/>
                <a:cs typeface="Calibri Light" panose="020F0302020204030204" pitchFamily="34" charset="0"/>
              </a:rPr>
              <a:t>3 </a:t>
            </a:r>
            <a:r>
              <a:rPr lang="en-US" altLang="en-US" sz="1500" i="1" dirty="0">
                <a:latin typeface="+mj-lt"/>
                <a:ea typeface="PMingLiU" panose="02020500000000000000" pitchFamily="18" charset="-120"/>
                <a:cs typeface="Calibri Light" panose="020F0302020204030204" pitchFamily="34" charset="0"/>
              </a:rPr>
              <a:t>	</a:t>
            </a:r>
            <a:r>
              <a:rPr lang="en-US" altLang="en-US" sz="1500" i="1" dirty="0" smtClean="0">
                <a:latin typeface="+mj-lt"/>
                <a:ea typeface="PMingLiU" panose="02020500000000000000" pitchFamily="18" charset="-120"/>
                <a:cs typeface="Calibri Light" panose="020F0302020204030204" pitchFamily="34" charset="0"/>
              </a:rPr>
              <a:t>Group assignment  (prescribed scope - group undertakes tasks together)</a:t>
            </a:r>
          </a:p>
          <a:p>
            <a:pPr lvl="0" defTabSz="914400" eaLnBrk="0" fontAlgn="base" hangingPunct="0">
              <a:spcBef>
                <a:spcPct val="0"/>
              </a:spcBef>
              <a:spcAft>
                <a:spcPct val="0"/>
              </a:spcAft>
              <a:tabLst>
                <a:tab pos="266700" algn="l"/>
              </a:tabLst>
            </a:pPr>
            <a:r>
              <a:rPr lang="en-US" altLang="en-US" sz="1500" i="1" dirty="0" smtClean="0">
                <a:latin typeface="+mj-lt"/>
                <a:ea typeface="PMingLiU" panose="02020500000000000000" pitchFamily="18" charset="-120"/>
                <a:cs typeface="Calibri Light" panose="020F0302020204030204" pitchFamily="34" charset="0"/>
              </a:rPr>
              <a:t>4 	Group / individual assignment  (self selected scope - group allocates tasks and agrees outputs)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308665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391" y="281939"/>
            <a:ext cx="3961384" cy="4062651"/>
          </a:xfrm>
          <a:prstGeom prst="rect">
            <a:avLst/>
          </a:prstGeom>
        </p:spPr>
        <p:txBody>
          <a:bodyPr wrap="square">
            <a:spAutoFit/>
          </a:bodyPr>
          <a:lstStyle/>
          <a:p>
            <a:pPr lvl="0"/>
            <a:r>
              <a:rPr lang="en-US" sz="2400" b="1" dirty="0">
                <a:latin typeface="Calibri Light" panose="020F0302020204030204" pitchFamily="34" charset="0"/>
                <a:ea typeface="PMingLiU" panose="02020500000000000000" pitchFamily="18" charset="-120"/>
              </a:rPr>
              <a:t>Group structure</a:t>
            </a:r>
          </a:p>
          <a:p>
            <a:r>
              <a:rPr lang="en-US" dirty="0" smtClean="0">
                <a:latin typeface="Calibri Light" panose="020F0302020204030204" pitchFamily="34" charset="0"/>
                <a:ea typeface="PMingLiU" panose="02020500000000000000" pitchFamily="18" charset="-120"/>
              </a:rPr>
              <a:t>From </a:t>
            </a:r>
            <a:r>
              <a:rPr lang="en-US" dirty="0">
                <a:latin typeface="Calibri Light" panose="020F0302020204030204" pitchFamily="34" charset="0"/>
                <a:ea typeface="PMingLiU" panose="02020500000000000000" pitchFamily="18" charset="-120"/>
              </a:rPr>
              <a:t>week 3, </a:t>
            </a:r>
            <a:r>
              <a:rPr lang="en-US" dirty="0" smtClean="0">
                <a:latin typeface="Calibri Light" panose="020F0302020204030204" pitchFamily="34" charset="0"/>
                <a:ea typeface="PMingLiU" panose="02020500000000000000" pitchFamily="18" charset="-120"/>
              </a:rPr>
              <a:t>(add/drop</a:t>
            </a:r>
            <a:r>
              <a:rPr lang="en-US" dirty="0">
                <a:latin typeface="Calibri Light" panose="020F0302020204030204" pitchFamily="34" charset="0"/>
                <a:ea typeface="PMingLiU" panose="02020500000000000000" pitchFamily="18" charset="-120"/>
              </a:rPr>
              <a:t>) students work in </a:t>
            </a:r>
            <a:r>
              <a:rPr lang="en-US" dirty="0" smtClean="0">
                <a:latin typeface="Calibri Light" panose="020F0302020204030204" pitchFamily="34" charset="0"/>
                <a:ea typeface="PMingLiU" panose="02020500000000000000" pitchFamily="18" charset="-120"/>
              </a:rPr>
              <a:t>mixed </a:t>
            </a:r>
            <a:r>
              <a:rPr lang="en-US" dirty="0">
                <a:latin typeface="Calibri Light" panose="020F0302020204030204" pitchFamily="34" charset="0"/>
                <a:ea typeface="PMingLiU" panose="02020500000000000000" pitchFamily="18" charset="-120"/>
              </a:rPr>
              <a:t>groups of 4 (for the </a:t>
            </a:r>
            <a:r>
              <a:rPr lang="en-US" dirty="0" smtClean="0">
                <a:latin typeface="Calibri Light" panose="020F0302020204030204" pitchFamily="34" charset="0"/>
                <a:ea typeface="PMingLiU" panose="02020500000000000000" pitchFamily="18" charset="-120"/>
              </a:rPr>
              <a:t>whole semester).  </a:t>
            </a:r>
          </a:p>
          <a:p>
            <a:endParaRPr lang="en-US" dirty="0" smtClean="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Each </a:t>
            </a:r>
            <a:r>
              <a:rPr lang="en-US" dirty="0">
                <a:latin typeface="Calibri Light" panose="020F0302020204030204" pitchFamily="34" charset="0"/>
                <a:ea typeface="PMingLiU" panose="02020500000000000000" pitchFamily="18" charset="-120"/>
              </a:rPr>
              <a:t>group assigned one of eight </a:t>
            </a:r>
            <a:r>
              <a:rPr lang="en-US" dirty="0" smtClean="0">
                <a:latin typeface="Calibri Light" panose="020F0302020204030204" pitchFamily="34" charset="0"/>
                <a:ea typeface="PMingLiU" panose="02020500000000000000" pitchFamily="18" charset="-120"/>
              </a:rPr>
              <a:t>selected </a:t>
            </a:r>
            <a:r>
              <a:rPr lang="en-US" dirty="0">
                <a:latin typeface="Calibri Light" panose="020F0302020204030204" pitchFamily="34" charset="0"/>
                <a:ea typeface="PMingLiU" panose="02020500000000000000" pitchFamily="18" charset="-120"/>
              </a:rPr>
              <a:t>SDGs, and tasked to research and present as it, as it relates to the territory of Hong Kong (single overall course project, composed on several small assignments</a:t>
            </a:r>
            <a:r>
              <a:rPr lang="en-US" dirty="0" smtClean="0">
                <a:latin typeface="Calibri Light" panose="020F0302020204030204" pitchFamily="34" charset="0"/>
                <a:ea typeface="PMingLiU" panose="02020500000000000000" pitchFamily="18" charset="-120"/>
              </a:rPr>
              <a:t>)</a:t>
            </a:r>
          </a:p>
          <a:p>
            <a:endParaRPr lang="en-US" dirty="0">
              <a:latin typeface="Calibri Light" panose="020F0302020204030204" pitchFamily="34" charset="0"/>
              <a:ea typeface="PMingLiU" panose="02020500000000000000" pitchFamily="18" charset="-120"/>
            </a:endParaRPr>
          </a:p>
          <a:p>
            <a:pPr lvl="0"/>
            <a:endParaRPr lang="en-HK" dirty="0">
              <a:latin typeface="Calibri Light" panose="020F0302020204030204" pitchFamily="34" charset="0"/>
              <a:ea typeface="PMingLiU" panose="02020500000000000000" pitchFamily="18" charset="-120"/>
            </a:endParaRPr>
          </a:p>
          <a:p>
            <a:pPr lvl="0"/>
            <a:endParaRPr lang="en-US" dirty="0">
              <a:latin typeface="Calibri Light" panose="020F0302020204030204" pitchFamily="34" charset="0"/>
              <a:ea typeface="PMingLiU" panose="02020500000000000000" pitchFamily="18" charset="-12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287" t="5416" r="12222" b="5695"/>
          <a:stretch/>
        </p:blipFill>
        <p:spPr>
          <a:xfrm>
            <a:off x="4495800" y="152399"/>
            <a:ext cx="4305300" cy="6560458"/>
          </a:xfrm>
          <a:prstGeom prst="rect">
            <a:avLst/>
          </a:prstGeom>
        </p:spPr>
      </p:pic>
    </p:spTree>
    <p:extLst>
      <p:ext uri="{BB962C8B-B14F-4D97-AF65-F5344CB8AC3E}">
        <p14:creationId xmlns:p14="http://schemas.microsoft.com/office/powerpoint/2010/main" val="3877672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342" y="279269"/>
            <a:ext cx="4535337" cy="4062651"/>
          </a:xfrm>
          <a:prstGeom prst="rect">
            <a:avLst/>
          </a:prstGeom>
        </p:spPr>
        <p:txBody>
          <a:bodyPr wrap="square">
            <a:spAutoFit/>
          </a:bodyPr>
          <a:lstStyle/>
          <a:p>
            <a:pPr lvl="0"/>
            <a:r>
              <a:rPr lang="en-US" sz="2400" b="1" dirty="0">
                <a:latin typeface="Calibri Light" panose="020F0302020204030204" pitchFamily="34" charset="0"/>
                <a:ea typeface="PMingLiU" panose="02020500000000000000" pitchFamily="18" charset="-120"/>
              </a:rPr>
              <a:t>Digital Exhibition Space </a:t>
            </a:r>
            <a:r>
              <a:rPr lang="en-US" sz="2400" b="1" dirty="0" smtClean="0">
                <a:latin typeface="Calibri Light" panose="020F0302020204030204" pitchFamily="34" charset="0"/>
                <a:ea typeface="PMingLiU" panose="02020500000000000000" pitchFamily="18" charset="-120"/>
              </a:rPr>
              <a:t>(</a:t>
            </a:r>
            <a:r>
              <a:rPr lang="en-US" sz="2400" b="1" dirty="0">
                <a:latin typeface="Calibri Light" panose="020F0302020204030204" pitchFamily="34" charset="0"/>
                <a:ea typeface="PMingLiU" panose="02020500000000000000" pitchFamily="18" charset="-120"/>
              </a:rPr>
              <a:t>DES)</a:t>
            </a:r>
          </a:p>
          <a:p>
            <a:r>
              <a:rPr lang="en-US" dirty="0" smtClean="0">
                <a:latin typeface="Calibri Light" panose="020F0302020204030204" pitchFamily="34" charset="0"/>
                <a:ea typeface="PMingLiU" panose="02020500000000000000" pitchFamily="18" charset="-120"/>
              </a:rPr>
              <a:t>Purpose-made online </a:t>
            </a:r>
            <a:r>
              <a:rPr lang="en-US" dirty="0">
                <a:latin typeface="Calibri Light" panose="020F0302020204030204" pitchFamily="34" charset="0"/>
                <a:ea typeface="PMingLiU" panose="02020500000000000000" pitchFamily="18" charset="-120"/>
              </a:rPr>
              <a:t>platform </a:t>
            </a:r>
            <a:r>
              <a:rPr lang="en-US" dirty="0" smtClean="0">
                <a:latin typeface="Calibri Light" panose="020F0302020204030204" pitchFamily="34" charset="0"/>
                <a:ea typeface="PMingLiU" panose="02020500000000000000" pitchFamily="18" charset="-120"/>
              </a:rPr>
              <a:t>for students to:</a:t>
            </a:r>
          </a:p>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Share and present their coursework and assignments </a:t>
            </a:r>
          </a:p>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Collaborate, regulate and visually track learning progress</a:t>
            </a:r>
          </a:p>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Review and give feedback to other students, and reflect on own perspective (of the SDGs)</a:t>
            </a:r>
          </a:p>
          <a:p>
            <a:pPr marL="285750" indent="-285750">
              <a:buFont typeface="Arial" panose="020B0604020202020204" pitchFamily="34" charset="0"/>
              <a:buChar char="•"/>
            </a:pPr>
            <a:r>
              <a:rPr lang="en-HK" dirty="0" smtClean="0">
                <a:latin typeface="Calibri Light" panose="020F0302020204030204" pitchFamily="34" charset="0"/>
                <a:ea typeface="PMingLiU" panose="02020500000000000000" pitchFamily="18" charset="-120"/>
              </a:rPr>
              <a:t>Communicate with the </a:t>
            </a:r>
            <a:r>
              <a:rPr lang="en-HK" dirty="0" smtClean="0">
                <a:latin typeface="Calibri Light" panose="020F0302020204030204" pitchFamily="34" charset="0"/>
                <a:ea typeface="PMingLiU" panose="02020500000000000000" pitchFamily="18" charset="-120"/>
              </a:rPr>
              <a:t>outside world</a:t>
            </a:r>
            <a:r>
              <a:rPr lang="en-HK" dirty="0" smtClean="0">
                <a:latin typeface="Calibri Light" panose="020F0302020204030204" pitchFamily="34" charset="0"/>
                <a:ea typeface="PMingLiU" panose="02020500000000000000" pitchFamily="18" charset="-120"/>
              </a:rPr>
              <a:t>.</a:t>
            </a:r>
            <a:endParaRPr lang="en-US" dirty="0" smtClean="0">
              <a:latin typeface="Calibri Light" panose="020F0302020204030204" pitchFamily="34" charset="0"/>
              <a:ea typeface="PMingLiU" panose="02020500000000000000" pitchFamily="18" charset="-120"/>
            </a:endParaRPr>
          </a:p>
          <a:p>
            <a:r>
              <a:rPr lang="en-US" dirty="0">
                <a:latin typeface="Calibri Light" panose="020F0302020204030204" pitchFamily="34" charset="0"/>
                <a:ea typeface="PMingLiU" panose="02020500000000000000" pitchFamily="18" charset="-120"/>
              </a:rPr>
              <a:t> </a:t>
            </a:r>
          </a:p>
          <a:p>
            <a:r>
              <a:rPr lang="en-US" dirty="0" smtClean="0">
                <a:latin typeface="Calibri Light" panose="020F0302020204030204" pitchFamily="34" charset="0"/>
                <a:ea typeface="PMingLiU" panose="02020500000000000000" pitchFamily="18" charset="-120"/>
              </a:rPr>
              <a:t>DES can </a:t>
            </a:r>
            <a:r>
              <a:rPr lang="en-US" dirty="0">
                <a:latin typeface="Calibri Light" panose="020F0302020204030204" pitchFamily="34" charset="0"/>
                <a:ea typeface="PMingLiU" panose="02020500000000000000" pitchFamily="18" charset="-120"/>
              </a:rPr>
              <a:t>take </a:t>
            </a:r>
            <a:r>
              <a:rPr lang="en-US" dirty="0" smtClean="0">
                <a:latin typeface="Calibri Light" panose="020F0302020204030204" pitchFamily="34" charset="0"/>
                <a:ea typeface="PMingLiU" panose="02020500000000000000" pitchFamily="18" charset="-120"/>
              </a:rPr>
              <a:t>any form </a:t>
            </a:r>
            <a:r>
              <a:rPr lang="en-US" dirty="0">
                <a:latin typeface="Calibri Light" panose="020F0302020204030204" pitchFamily="34" charset="0"/>
                <a:ea typeface="PMingLiU" panose="02020500000000000000" pitchFamily="18" charset="-120"/>
              </a:rPr>
              <a:t>... </a:t>
            </a:r>
            <a:r>
              <a:rPr lang="en-US" dirty="0" smtClean="0">
                <a:latin typeface="Calibri Light" panose="020F0302020204030204" pitchFamily="34" charset="0"/>
                <a:ea typeface="PMingLiU" panose="02020500000000000000" pitchFamily="18" charset="-120"/>
              </a:rPr>
              <a:t> </a:t>
            </a:r>
            <a:r>
              <a:rPr lang="en-US" dirty="0">
                <a:latin typeface="Calibri Light" panose="020F0302020204030204" pitchFamily="34" charset="0"/>
                <a:ea typeface="PMingLiU" panose="02020500000000000000" pitchFamily="18" charset="-120"/>
              </a:rPr>
              <a:t>i</a:t>
            </a:r>
            <a:r>
              <a:rPr lang="en-US" dirty="0" smtClean="0">
                <a:latin typeface="Calibri Light" panose="020F0302020204030204" pitchFamily="34" charset="0"/>
                <a:ea typeface="PMingLiU" panose="02020500000000000000" pitchFamily="18" charset="-120"/>
              </a:rPr>
              <a:t>n this </a:t>
            </a:r>
            <a:r>
              <a:rPr lang="en-US" dirty="0">
                <a:latin typeface="Calibri Light" panose="020F0302020204030204" pitchFamily="34" charset="0"/>
                <a:ea typeface="PMingLiU" panose="02020500000000000000" pitchFamily="18" charset="-120"/>
              </a:rPr>
              <a:t>course </a:t>
            </a:r>
            <a:r>
              <a:rPr lang="en-US" dirty="0" smtClean="0">
                <a:latin typeface="Calibri Light" panose="020F0302020204030204" pitchFamily="34" charset="0"/>
                <a:ea typeface="PMingLiU" panose="02020500000000000000" pitchFamily="18" charset="-120"/>
              </a:rPr>
              <a:t>we used an expositional form with 8 SDG galleries spaced </a:t>
            </a:r>
            <a:r>
              <a:rPr lang="en-US" dirty="0">
                <a:latin typeface="Calibri Light" panose="020F0302020204030204" pitchFamily="34" charset="0"/>
                <a:ea typeface="PMingLiU" panose="02020500000000000000" pitchFamily="18" charset="-120"/>
              </a:rPr>
              <a:t>around a central </a:t>
            </a:r>
            <a:r>
              <a:rPr lang="en-US" dirty="0" smtClean="0">
                <a:latin typeface="Calibri Light" panose="020F0302020204030204" pitchFamily="34" charset="0"/>
                <a:ea typeface="PMingLiU" panose="02020500000000000000" pitchFamily="18" charset="-120"/>
              </a:rPr>
              <a:t>thematic plaza.</a:t>
            </a:r>
            <a:endParaRPr lang="en-US" dirty="0">
              <a:latin typeface="Calibri Light" panose="020F0302020204030204" pitchFamily="34" charset="0"/>
              <a:ea typeface="PMingLiU" panose="02020500000000000000" pitchFamily="18" charset="-120"/>
            </a:endParaRPr>
          </a:p>
        </p:txBody>
      </p:sp>
      <p:pic>
        <p:nvPicPr>
          <p:cNvPr id="3" name="Picture 5" descr="A picture containing grass, indoor, wall, furniture&#10;&#10;Description automatically generated"/>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4584953"/>
            <a:ext cx="9128809" cy="22730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647283" y="6454410"/>
            <a:ext cx="2428165" cy="307777"/>
          </a:xfrm>
          <a:prstGeom prst="rect">
            <a:avLst/>
          </a:prstGeom>
        </p:spPr>
        <p:txBody>
          <a:bodyPr wrap="none">
            <a:spAutoFit/>
          </a:bodyPr>
          <a:lstStyle/>
          <a:p>
            <a:r>
              <a:rPr lang="en-US" sz="1400" dirty="0">
                <a:latin typeface="+mj-lt"/>
              </a:rPr>
              <a:t>Platform Hosted by HKU Online</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577" y="338391"/>
            <a:ext cx="3883746" cy="2912809"/>
          </a:xfrm>
          <a:prstGeom prst="rect">
            <a:avLst/>
          </a:prstGeom>
        </p:spPr>
      </p:pic>
      <p:sp>
        <p:nvSpPr>
          <p:cNvPr id="11" name="Rectangle 15"/>
          <p:cNvSpPr>
            <a:spLocks noChangeArrowheads="1"/>
          </p:cNvSpPr>
          <p:nvPr/>
        </p:nvSpPr>
        <p:spPr bwMode="auto">
          <a:xfrm>
            <a:off x="5105400" y="3251200"/>
            <a:ext cx="3629025" cy="523220"/>
          </a:xfrm>
          <a:prstGeom prst="rect">
            <a:avLst/>
          </a:prstGeom>
          <a:solidFill>
            <a:schemeClr val="accent4">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smtClean="0">
                <a:ln>
                  <a:noFill/>
                </a:ln>
                <a:effectLst/>
                <a:latin typeface="+mj-lt"/>
                <a:ea typeface="PMingLiU" panose="02020500000000000000" pitchFamily="18" charset="-120"/>
                <a:cs typeface="Calibri" panose="020F0502020204030204" pitchFamily="34" charset="0"/>
              </a:rPr>
              <a:t>https://learning.hku.hk/cchu9001/DigitalExhibitionSpace/app/web/ </a:t>
            </a:r>
            <a:endParaRPr kumimoji="0" lang="en-US" altLang="en-US" sz="1400" b="1" i="0" u="sng" strike="noStrike" cap="none" normalizeH="0" baseline="0" dirty="0" smtClean="0">
              <a:ln>
                <a:noFill/>
              </a:ln>
              <a:effectLst/>
              <a:latin typeface="+mj-lt"/>
            </a:endParaRPr>
          </a:p>
        </p:txBody>
      </p:sp>
    </p:spTree>
    <p:extLst>
      <p:ext uri="{BB962C8B-B14F-4D97-AF65-F5344CB8AC3E}">
        <p14:creationId xmlns:p14="http://schemas.microsoft.com/office/powerpoint/2010/main" val="2160192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233" r="52386"/>
          <a:stretch/>
        </p:blipFill>
        <p:spPr>
          <a:xfrm>
            <a:off x="0" y="1301649"/>
            <a:ext cx="9144000" cy="4740570"/>
          </a:xfrm>
          <a:prstGeom prst="rect">
            <a:avLst/>
          </a:prstGeom>
        </p:spPr>
      </p:pic>
      <p:sp>
        <p:nvSpPr>
          <p:cNvPr id="4" name="Rectangle 15"/>
          <p:cNvSpPr>
            <a:spLocks noChangeArrowheads="1"/>
          </p:cNvSpPr>
          <p:nvPr/>
        </p:nvSpPr>
        <p:spPr bwMode="auto">
          <a:xfrm>
            <a:off x="2458617" y="570008"/>
            <a:ext cx="4391025" cy="400110"/>
          </a:xfrm>
          <a:prstGeom prst="rect">
            <a:avLst/>
          </a:prstGeom>
          <a:solidFill>
            <a:schemeClr val="bg1"/>
          </a:solidFill>
          <a:ln>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HK" altLang="en-US" sz="2000" b="0" i="0" u="sng" strike="noStrike" cap="none" normalizeH="0" baseline="0" dirty="0" smtClean="0">
                <a:ln>
                  <a:noFill/>
                </a:ln>
                <a:effectLst/>
                <a:latin typeface="+mj-lt"/>
                <a:hlinkClick r:id="rId3"/>
              </a:rPr>
              <a:t>CCHU9001 Digital Exhibition Space</a:t>
            </a:r>
            <a:endParaRPr kumimoji="0" lang="en-US" altLang="en-US" sz="2000" b="0" i="0" u="sng" strike="noStrike" cap="none" normalizeH="0" baseline="0" dirty="0" smtClean="0">
              <a:ln>
                <a:noFill/>
              </a:ln>
              <a:effectLst/>
              <a:latin typeface="+mj-lt"/>
            </a:endParaRPr>
          </a:p>
        </p:txBody>
      </p:sp>
    </p:spTree>
    <p:extLst>
      <p:ext uri="{BB962C8B-B14F-4D97-AF65-F5344CB8AC3E}">
        <p14:creationId xmlns:p14="http://schemas.microsoft.com/office/powerpoint/2010/main" val="3109151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649" y="262512"/>
            <a:ext cx="7626676" cy="1569660"/>
          </a:xfrm>
          <a:prstGeom prst="rect">
            <a:avLst/>
          </a:prstGeom>
        </p:spPr>
        <p:txBody>
          <a:bodyPr wrap="square">
            <a:spAutoFit/>
          </a:bodyPr>
          <a:lstStyle/>
          <a:p>
            <a:pPr lvl="0"/>
            <a:r>
              <a:rPr lang="en-US" sz="2400" b="1" dirty="0" smtClean="0">
                <a:latin typeface="Calibri Light" panose="020F0302020204030204" pitchFamily="34" charset="0"/>
                <a:ea typeface="PMingLiU" panose="02020500000000000000" pitchFamily="18" charset="-120"/>
              </a:rPr>
              <a:t>Central Plaza</a:t>
            </a:r>
            <a:endParaRPr lang="en-US" sz="2400" b="1" dirty="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Central space </a:t>
            </a:r>
            <a:r>
              <a:rPr lang="en-US" dirty="0">
                <a:latin typeface="Calibri Light" panose="020F0302020204030204" pitchFamily="34" charset="0"/>
                <a:ea typeface="PMingLiU" panose="02020500000000000000" pitchFamily="18" charset="-120"/>
              </a:rPr>
              <a:t>used for instructors to upload course information, content (e.g. course videos), assignment briefs, general principles (in parallel to </a:t>
            </a:r>
            <a:r>
              <a:rPr lang="en-US" dirty="0" err="1">
                <a:latin typeface="Calibri Light" panose="020F0302020204030204" pitchFamily="34" charset="0"/>
                <a:ea typeface="PMingLiU" panose="02020500000000000000" pitchFamily="18" charset="-120"/>
              </a:rPr>
              <a:t>edX</a:t>
            </a:r>
            <a:r>
              <a:rPr lang="en-US" dirty="0">
                <a:latin typeface="Calibri Light" panose="020F0302020204030204" pitchFamily="34" charset="0"/>
                <a:ea typeface="PMingLiU" panose="02020500000000000000" pitchFamily="18" charset="-120"/>
              </a:rPr>
              <a:t>) and to present the overarching theme – sustainable Cities and Communities</a:t>
            </a:r>
          </a:p>
          <a:p>
            <a:r>
              <a:rPr lang="en-US" dirty="0">
                <a:latin typeface="Calibri Light" panose="020F0302020204030204" pitchFamily="34" charset="0"/>
                <a:ea typeface="PMingLiU" panose="02020500000000000000" pitchFamily="18" charset="-120"/>
              </a:rPr>
              <a: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046" b="11379"/>
          <a:stretch/>
        </p:blipFill>
        <p:spPr>
          <a:xfrm>
            <a:off x="424986" y="2078191"/>
            <a:ext cx="8275954" cy="4422900"/>
          </a:xfrm>
          <a:prstGeom prst="rect">
            <a:avLst/>
          </a:prstGeom>
        </p:spPr>
      </p:pic>
    </p:spTree>
    <p:extLst>
      <p:ext uri="{BB962C8B-B14F-4D97-AF65-F5344CB8AC3E}">
        <p14:creationId xmlns:p14="http://schemas.microsoft.com/office/powerpoint/2010/main" val="1908167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072" y="262513"/>
            <a:ext cx="8195928" cy="1846659"/>
          </a:xfrm>
          <a:prstGeom prst="rect">
            <a:avLst/>
          </a:prstGeom>
        </p:spPr>
        <p:txBody>
          <a:bodyPr wrap="square">
            <a:spAutoFit/>
          </a:bodyPr>
          <a:lstStyle/>
          <a:p>
            <a:pPr lvl="0"/>
            <a:r>
              <a:rPr lang="en-US" sz="2400" b="1" dirty="0" smtClean="0">
                <a:latin typeface="Calibri Light" panose="020F0302020204030204" pitchFamily="34" charset="0"/>
                <a:ea typeface="PMingLiU" panose="02020500000000000000" pitchFamily="18" charset="-120"/>
              </a:rPr>
              <a:t>SDG Galleries</a:t>
            </a:r>
            <a:endParaRPr lang="en-US" sz="2400" b="1" dirty="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Students </a:t>
            </a:r>
            <a:r>
              <a:rPr lang="en-US" dirty="0">
                <a:latin typeface="Calibri Light" panose="020F0302020204030204" pitchFamily="34" charset="0"/>
                <a:ea typeface="PMingLiU" panose="02020500000000000000" pitchFamily="18" charset="-120"/>
              </a:rPr>
              <a:t>upload their assignments </a:t>
            </a:r>
            <a:r>
              <a:rPr lang="en-US" dirty="0" smtClean="0">
                <a:latin typeface="Calibri Light" panose="020F0302020204030204" pitchFamily="34" charset="0"/>
                <a:ea typeface="PMingLiU" panose="02020500000000000000" pitchFamily="18" charset="-120"/>
              </a:rPr>
              <a:t>(video</a:t>
            </a:r>
            <a:r>
              <a:rPr lang="en-US" dirty="0">
                <a:latin typeface="Calibri Light" panose="020F0302020204030204" pitchFamily="34" charset="0"/>
                <a:ea typeface="PMingLiU" panose="02020500000000000000" pitchFamily="18" charset="-120"/>
              </a:rPr>
              <a:t>, reading </a:t>
            </a:r>
            <a:r>
              <a:rPr lang="en-US" dirty="0" smtClean="0">
                <a:latin typeface="Calibri Light" panose="020F0302020204030204" pitchFamily="34" charset="0"/>
                <a:ea typeface="PMingLiU" panose="02020500000000000000" pitchFamily="18" charset="-120"/>
              </a:rPr>
              <a:t>responses, infographics</a:t>
            </a:r>
            <a:r>
              <a:rPr lang="en-US" dirty="0">
                <a:latin typeface="Calibri Light" panose="020F0302020204030204" pitchFamily="34" charset="0"/>
                <a:ea typeface="PMingLiU" panose="02020500000000000000" pitchFamily="18" charset="-120"/>
              </a:rPr>
              <a:t>,) and other chosen elements </a:t>
            </a:r>
            <a:r>
              <a:rPr lang="en-US" dirty="0" smtClean="0">
                <a:latin typeface="Calibri Light" panose="020F0302020204030204" pitchFamily="34" charset="0"/>
                <a:ea typeface="PMingLiU" panose="02020500000000000000" pitchFamily="18" charset="-120"/>
              </a:rPr>
              <a:t>(images</a:t>
            </a:r>
            <a:r>
              <a:rPr lang="en-US" dirty="0">
                <a:latin typeface="Calibri Light" panose="020F0302020204030204" pitchFamily="34" charset="0"/>
                <a:ea typeface="PMingLiU" panose="02020500000000000000" pitchFamily="18" charset="-120"/>
              </a:rPr>
              <a:t>, visitor quizzes, bibliographies </a:t>
            </a:r>
            <a:r>
              <a:rPr lang="en-US" dirty="0" err="1">
                <a:latin typeface="Calibri Light" panose="020F0302020204030204" pitchFamily="34" charset="0"/>
                <a:ea typeface="PMingLiU" panose="02020500000000000000" pitchFamily="18" charset="-120"/>
              </a:rPr>
              <a:t>etc</a:t>
            </a:r>
            <a:r>
              <a:rPr lang="en-US" dirty="0">
                <a:latin typeface="Calibri Light" panose="020F0302020204030204" pitchFamily="34" charset="0"/>
                <a:ea typeface="PMingLiU" panose="02020500000000000000" pitchFamily="18" charset="-120"/>
              </a:rPr>
              <a:t>) </a:t>
            </a:r>
            <a:r>
              <a:rPr lang="en-US" dirty="0" smtClean="0">
                <a:latin typeface="Calibri Light" panose="020F0302020204030204" pitchFamily="34" charset="0"/>
                <a:ea typeface="PMingLiU" panose="02020500000000000000" pitchFamily="18" charset="-120"/>
              </a:rPr>
              <a:t>as artefacts.</a:t>
            </a:r>
            <a:endParaRPr lang="en-US" dirty="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The group curates </a:t>
            </a:r>
            <a:r>
              <a:rPr lang="en-US" dirty="0">
                <a:latin typeface="Calibri Light" panose="020F0302020204030204" pitchFamily="34" charset="0"/>
                <a:ea typeface="PMingLiU" panose="02020500000000000000" pitchFamily="18" charset="-120"/>
              </a:rPr>
              <a:t>and then </a:t>
            </a:r>
            <a:r>
              <a:rPr lang="en-US" dirty="0" smtClean="0">
                <a:latin typeface="Calibri Light" panose="020F0302020204030204" pitchFamily="34" charset="0"/>
                <a:ea typeface="PMingLiU" panose="02020500000000000000" pitchFamily="18" charset="-120"/>
              </a:rPr>
              <a:t>publishes </a:t>
            </a:r>
            <a:r>
              <a:rPr lang="en-US" dirty="0">
                <a:latin typeface="Calibri Light" panose="020F0302020204030204" pitchFamily="34" charset="0"/>
                <a:ea typeface="PMingLiU" panose="02020500000000000000" pitchFamily="18" charset="-120"/>
              </a:rPr>
              <a:t>their gallery – allowing access to other students to learn from their work, and give feedback on it.</a:t>
            </a:r>
          </a:p>
          <a:p>
            <a:endParaRPr lang="en-US" dirty="0">
              <a:latin typeface="Calibri Light" panose="020F0302020204030204" pitchFamily="34" charset="0"/>
              <a:ea typeface="PMingLiU" panose="02020500000000000000" pitchFamily="18" charset="-120"/>
            </a:endParaRPr>
          </a:p>
        </p:txBody>
      </p:sp>
      <p:pic>
        <p:nvPicPr>
          <p:cNvPr id="4" name="Picture 3"/>
          <p:cNvPicPr>
            <a:picLocks noChangeAspect="1"/>
          </p:cNvPicPr>
          <p:nvPr/>
        </p:nvPicPr>
        <p:blipFill rotWithShape="1">
          <a:blip r:embed="rId3"/>
          <a:srcRect t="12379" r="52500"/>
          <a:stretch/>
        </p:blipFill>
        <p:spPr>
          <a:xfrm>
            <a:off x="5253356" y="2007226"/>
            <a:ext cx="3426108" cy="1777499"/>
          </a:xfrm>
          <a:prstGeom prst="rect">
            <a:avLst/>
          </a:prstGeom>
        </p:spPr>
      </p:pic>
      <p:pic>
        <p:nvPicPr>
          <p:cNvPr id="10" name="Picture 9"/>
          <p:cNvPicPr>
            <a:picLocks noChangeAspect="1"/>
          </p:cNvPicPr>
          <p:nvPr/>
        </p:nvPicPr>
        <p:blipFill rotWithShape="1">
          <a:blip r:embed="rId4"/>
          <a:srcRect r="50073"/>
          <a:stretch/>
        </p:blipFill>
        <p:spPr>
          <a:xfrm>
            <a:off x="5241781" y="4178673"/>
            <a:ext cx="3483933" cy="1962598"/>
          </a:xfrm>
          <a:prstGeom prst="rect">
            <a:avLst/>
          </a:prstGeom>
        </p:spPr>
      </p:pic>
      <p:sp>
        <p:nvSpPr>
          <p:cNvPr id="11" name="Striped Right Arrow 10"/>
          <p:cNvSpPr/>
          <p:nvPr/>
        </p:nvSpPr>
        <p:spPr>
          <a:xfrm rot="4445583">
            <a:off x="6777461" y="3799228"/>
            <a:ext cx="748288" cy="573694"/>
          </a:xfrm>
          <a:prstGeom prst="stripedRightArrow">
            <a:avLst>
              <a:gd name="adj1" fmla="val 53724"/>
              <a:gd name="adj2" fmla="val 38826"/>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5936" y="5541106"/>
            <a:ext cx="3975100" cy="1200329"/>
          </a:xfrm>
          <a:prstGeom prst="rect">
            <a:avLst/>
          </a:prstGeom>
        </p:spPr>
        <p:txBody>
          <a:bodyPr wrap="square">
            <a:spAutoFit/>
          </a:bodyPr>
          <a:lstStyle/>
          <a:p>
            <a:r>
              <a:rPr lang="en-US" dirty="0" smtClean="0">
                <a:latin typeface="Calibri Light" panose="020F0302020204030204" pitchFamily="34" charset="0"/>
                <a:ea typeface="PMingLiU" panose="02020500000000000000" pitchFamily="18" charset="-120"/>
              </a:rPr>
              <a:t>DES </a:t>
            </a:r>
            <a:r>
              <a:rPr lang="en-US" dirty="0">
                <a:latin typeface="Calibri Light" panose="020F0302020204030204" pitchFamily="34" charset="0"/>
                <a:ea typeface="PMingLiU" panose="02020500000000000000" pitchFamily="18" charset="-120"/>
              </a:rPr>
              <a:t>has now been shared with the public (can be viewed now)</a:t>
            </a:r>
          </a:p>
          <a:p>
            <a:r>
              <a:rPr lang="en-US" dirty="0">
                <a:latin typeface="Calibri Light" panose="020F0302020204030204" pitchFamily="34" charset="0"/>
                <a:ea typeface="PMingLiU" panose="02020500000000000000" pitchFamily="18" charset="-120"/>
              </a:rPr>
              <a:t>Student Learning Festival – </a:t>
            </a:r>
            <a:r>
              <a:rPr lang="en-US" dirty="0" smtClean="0">
                <a:latin typeface="Calibri Light" panose="020F0302020204030204" pitchFamily="34" charset="0"/>
                <a:ea typeface="PMingLiU" panose="02020500000000000000" pitchFamily="18" charset="-120"/>
              </a:rPr>
              <a:t>Wed, </a:t>
            </a:r>
            <a:r>
              <a:rPr lang="en-US" dirty="0">
                <a:latin typeface="Calibri Light" panose="020F0302020204030204" pitchFamily="34" charset="0"/>
                <a:ea typeface="PMingLiU" panose="02020500000000000000" pitchFamily="18" charset="-120"/>
              </a:rPr>
              <a:t>13 May</a:t>
            </a:r>
          </a:p>
          <a:p>
            <a:endParaRPr lang="en-US" dirty="0">
              <a:latin typeface="Calibri Light" panose="020F0302020204030204" pitchFamily="34" charset="0"/>
              <a:ea typeface="PMingLiU" panose="02020500000000000000" pitchFamily="18" charset="-120"/>
            </a:endParaRPr>
          </a:p>
        </p:txBody>
      </p:sp>
      <p:pic>
        <p:nvPicPr>
          <p:cNvPr id="8194" name="Picture 2" descr="bb114ac4-7f39-46ff-841b-07ffa844ea9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129257"/>
            <a:ext cx="4995496" cy="282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triped Right Arrow 11"/>
          <p:cNvSpPr/>
          <p:nvPr/>
        </p:nvSpPr>
        <p:spPr>
          <a:xfrm rot="19811236">
            <a:off x="4704418" y="2831809"/>
            <a:ext cx="748288" cy="573694"/>
          </a:xfrm>
          <a:prstGeom prst="stripedRightArrow">
            <a:avLst>
              <a:gd name="adj1" fmla="val 53724"/>
              <a:gd name="adj2" fmla="val 38826"/>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440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95" y="1198060"/>
            <a:ext cx="4033581" cy="28522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161" y="0"/>
            <a:ext cx="2735580" cy="68580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707837158"/>
              </p:ext>
            </p:extLst>
          </p:nvPr>
        </p:nvGraphicFramePr>
        <p:xfrm>
          <a:off x="2662306" y="4304648"/>
          <a:ext cx="3098240" cy="2324100"/>
        </p:xfrm>
        <a:graphic>
          <a:graphicData uri="http://schemas.openxmlformats.org/presentationml/2006/ole">
            <mc:AlternateContent xmlns:mc="http://schemas.openxmlformats.org/markup-compatibility/2006">
              <mc:Choice xmlns:v="urn:schemas-microsoft-com:vml" Requires="v">
                <p:oleObj spid="_x0000_s7184" name="Acrobat Document" r:id="rId5" imgW="5852160" imgH="4388929" progId="Acrobat.Document.11">
                  <p:embed/>
                </p:oleObj>
              </mc:Choice>
              <mc:Fallback>
                <p:oleObj name="Acrobat Document" r:id="rId5" imgW="5852160" imgH="4388929" progId="Acrobat.Document.11">
                  <p:embed/>
                  <p:pic>
                    <p:nvPicPr>
                      <p:cNvPr id="7" name="Object 6"/>
                      <p:cNvPicPr/>
                      <p:nvPr/>
                    </p:nvPicPr>
                    <p:blipFill>
                      <a:blip r:embed="rId6"/>
                      <a:stretch>
                        <a:fillRect/>
                      </a:stretch>
                    </p:blipFill>
                    <p:spPr>
                      <a:xfrm>
                        <a:off x="2662306" y="4304648"/>
                        <a:ext cx="3098240" cy="2324100"/>
                      </a:xfrm>
                      <a:prstGeom prst="rect">
                        <a:avLst/>
                      </a:prstGeom>
                    </p:spPr>
                  </p:pic>
                </p:oleObj>
              </mc:Fallback>
            </mc:AlternateContent>
          </a:graphicData>
        </a:graphic>
      </p:graphicFrame>
      <p:sp>
        <p:nvSpPr>
          <p:cNvPr id="8" name="Rectangle 7"/>
          <p:cNvSpPr/>
          <p:nvPr/>
        </p:nvSpPr>
        <p:spPr>
          <a:xfrm>
            <a:off x="359587" y="4175965"/>
            <a:ext cx="2202911" cy="923330"/>
          </a:xfrm>
          <a:prstGeom prst="rect">
            <a:avLst/>
          </a:prstGeom>
        </p:spPr>
        <p:txBody>
          <a:bodyPr wrap="none">
            <a:spAutoFit/>
          </a:bodyPr>
          <a:lstStyle/>
          <a:p>
            <a:r>
              <a:rPr lang="en-HK" dirty="0" smtClean="0">
                <a:latin typeface="Calibri Light" panose="020F0302020204030204" pitchFamily="34" charset="0"/>
                <a:ea typeface="PMingLiU" panose="02020500000000000000" pitchFamily="18" charset="-120"/>
              </a:rPr>
              <a:t>Infographic diagrams</a:t>
            </a:r>
          </a:p>
          <a:p>
            <a:r>
              <a:rPr lang="en-HK" dirty="0" smtClean="0">
                <a:latin typeface="Calibri Light" panose="020F0302020204030204" pitchFamily="34" charset="0"/>
                <a:ea typeface="PMingLiU" panose="02020500000000000000" pitchFamily="18" charset="-120"/>
              </a:rPr>
              <a:t>Timelines</a:t>
            </a:r>
          </a:p>
          <a:p>
            <a:r>
              <a:rPr lang="en-HK" dirty="0" smtClean="0">
                <a:latin typeface="Calibri Light" panose="020F0302020204030204" pitchFamily="34" charset="0"/>
                <a:ea typeface="PMingLiU" panose="02020500000000000000" pitchFamily="18" charset="-120"/>
              </a:rPr>
              <a:t>Case Studies</a:t>
            </a:r>
            <a:endParaRPr lang="en-US" dirty="0"/>
          </a:p>
        </p:txBody>
      </p:sp>
      <p:sp>
        <p:nvSpPr>
          <p:cNvPr id="2" name="Rectangle 1"/>
          <p:cNvSpPr/>
          <p:nvPr/>
        </p:nvSpPr>
        <p:spPr>
          <a:xfrm>
            <a:off x="326964" y="327485"/>
            <a:ext cx="3521135" cy="738664"/>
          </a:xfrm>
          <a:prstGeom prst="rect">
            <a:avLst/>
          </a:prstGeom>
        </p:spPr>
        <p:txBody>
          <a:bodyPr wrap="square">
            <a:spAutoFit/>
          </a:bodyPr>
          <a:lstStyle/>
          <a:p>
            <a:r>
              <a:rPr lang="en-HK" sz="2400" b="1" dirty="0">
                <a:latin typeface="Calibri Light" panose="020F0302020204030204" pitchFamily="34" charset="0"/>
                <a:ea typeface="PMingLiU" panose="02020500000000000000" pitchFamily="18" charset="-120"/>
              </a:rPr>
              <a:t>Student Work </a:t>
            </a:r>
          </a:p>
          <a:p>
            <a:r>
              <a:rPr lang="en-HK" dirty="0">
                <a:latin typeface="Calibri Light" panose="020F0302020204030204" pitchFamily="34" charset="0"/>
                <a:ea typeface="PMingLiU" panose="02020500000000000000" pitchFamily="18" charset="-120"/>
              </a:rPr>
              <a:t>Clean Water &amp; Sanitation (A)</a:t>
            </a:r>
          </a:p>
        </p:txBody>
      </p:sp>
    </p:spTree>
    <p:extLst>
      <p:ext uri="{BB962C8B-B14F-4D97-AF65-F5344CB8AC3E}">
        <p14:creationId xmlns:p14="http://schemas.microsoft.com/office/powerpoint/2010/main" val="2126391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796" y="293146"/>
            <a:ext cx="4372204" cy="2400657"/>
          </a:xfrm>
          <a:prstGeom prst="rect">
            <a:avLst/>
          </a:prstGeom>
        </p:spPr>
        <p:txBody>
          <a:bodyPr wrap="square">
            <a:spAutoFit/>
          </a:bodyPr>
          <a:lstStyle/>
          <a:p>
            <a:r>
              <a:rPr lang="en-US" sz="2400" b="1" dirty="0">
                <a:latin typeface="Calibri Light" panose="020F0302020204030204" pitchFamily="34" charset="0"/>
                <a:ea typeface="PMingLiU" panose="02020500000000000000" pitchFamily="18" charset="-120"/>
              </a:rPr>
              <a:t>Digital </a:t>
            </a:r>
            <a:r>
              <a:rPr lang="en-US" sz="2400" b="1" dirty="0" smtClean="0">
                <a:latin typeface="Calibri Light" panose="020F0302020204030204" pitchFamily="34" charset="0"/>
                <a:ea typeface="PMingLiU" panose="02020500000000000000" pitchFamily="18" charset="-120"/>
              </a:rPr>
              <a:t>Learning Environment </a:t>
            </a:r>
            <a:endParaRPr lang="en-US" sz="2400" b="1" dirty="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A </a:t>
            </a:r>
            <a:r>
              <a:rPr lang="en-US" dirty="0">
                <a:latin typeface="Calibri Light" panose="020F0302020204030204" pitchFamily="34" charset="0"/>
                <a:ea typeface="PMingLiU" panose="02020500000000000000" pitchFamily="18" charset="-120"/>
              </a:rPr>
              <a:t>3D environment which facilitates an instructional design that promotes students sharing their assignment work with each other as a way of learning and demonstrating knowledge / skills acquired.</a:t>
            </a:r>
          </a:p>
          <a:p>
            <a:pPr lvl="0"/>
            <a:endParaRPr lang="en-HK" dirty="0">
              <a:latin typeface="Calibri Light" panose="020F0302020204030204" pitchFamily="34" charset="0"/>
              <a:ea typeface="PMingLiU" panose="02020500000000000000" pitchFamily="18" charset="-120"/>
            </a:endParaRPr>
          </a:p>
          <a:p>
            <a:pPr lvl="0"/>
            <a:endParaRPr lang="en-US" dirty="0">
              <a:latin typeface="Calibri Light" panose="020F0302020204030204" pitchFamily="34" charset="0"/>
              <a:ea typeface="PMingLiU" panose="02020500000000000000" pitchFamily="18" charset="-12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792" y="3727907"/>
            <a:ext cx="3767230" cy="2017205"/>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20792" y="1619981"/>
            <a:ext cx="3767230" cy="2002719"/>
          </a:xfrm>
          <a:prstGeom prst="rect">
            <a:avLst/>
          </a:prstGeom>
        </p:spPr>
      </p:pic>
      <p:pic>
        <p:nvPicPr>
          <p:cNvPr id="8" name="Picture 7"/>
          <p:cNvPicPr>
            <a:picLocks noChangeAspect="1"/>
          </p:cNvPicPr>
          <p:nvPr/>
        </p:nvPicPr>
        <p:blipFill rotWithShape="1">
          <a:blip r:embed="rId6"/>
          <a:srcRect l="5772" t="17572" r="58746" b="11001"/>
          <a:stretch/>
        </p:blipFill>
        <p:spPr>
          <a:xfrm>
            <a:off x="451978" y="2870522"/>
            <a:ext cx="4117395" cy="2331172"/>
          </a:xfrm>
          <a:prstGeom prst="rect">
            <a:avLst/>
          </a:prstGeom>
        </p:spPr>
      </p:pic>
      <p:sp>
        <p:nvSpPr>
          <p:cNvPr id="9" name="Rectangle 8"/>
          <p:cNvSpPr/>
          <p:nvPr/>
        </p:nvSpPr>
        <p:spPr>
          <a:xfrm>
            <a:off x="4812007" y="5797345"/>
            <a:ext cx="3216140" cy="338554"/>
          </a:xfrm>
          <a:prstGeom prst="rect">
            <a:avLst/>
          </a:prstGeom>
        </p:spPr>
        <p:txBody>
          <a:bodyPr wrap="square">
            <a:spAutoFit/>
          </a:bodyPr>
          <a:lstStyle/>
          <a:p>
            <a:r>
              <a:rPr lang="en-US" sz="1600" i="1" dirty="0" smtClean="0">
                <a:solidFill>
                  <a:srgbClr val="0033CC"/>
                </a:solidFill>
                <a:latin typeface="+mj-lt"/>
                <a:ea typeface="PMingLiU" panose="02020500000000000000" pitchFamily="18" charset="-120"/>
                <a:cs typeface="Calibri" panose="020F0502020204030204" pitchFamily="34" charset="0"/>
              </a:rPr>
              <a:t>....... this to happen online</a:t>
            </a:r>
            <a:endParaRPr lang="en-US" sz="1600" i="1" dirty="0">
              <a:solidFill>
                <a:srgbClr val="0033CC"/>
              </a:solidFill>
              <a:latin typeface="+mj-lt"/>
              <a:ea typeface="PMingLiU" panose="02020500000000000000" pitchFamily="18" charset="-120"/>
              <a:cs typeface="Calibri" panose="020F0502020204030204" pitchFamily="34" charset="0"/>
            </a:endParaRPr>
          </a:p>
        </p:txBody>
      </p:sp>
      <p:sp>
        <p:nvSpPr>
          <p:cNvPr id="10" name="Rectangle 9"/>
          <p:cNvSpPr/>
          <p:nvPr/>
        </p:nvSpPr>
        <p:spPr>
          <a:xfrm>
            <a:off x="1439735" y="5201694"/>
            <a:ext cx="3216140" cy="338554"/>
          </a:xfrm>
          <a:prstGeom prst="rect">
            <a:avLst/>
          </a:prstGeom>
        </p:spPr>
        <p:txBody>
          <a:bodyPr wrap="square">
            <a:spAutoFit/>
          </a:bodyPr>
          <a:lstStyle/>
          <a:p>
            <a:pPr algn="r"/>
            <a:r>
              <a:rPr lang="en-US" sz="1600" i="1" dirty="0" smtClean="0">
                <a:solidFill>
                  <a:srgbClr val="0033CC"/>
                </a:solidFill>
                <a:latin typeface="+mj-lt"/>
                <a:ea typeface="PMingLiU" panose="02020500000000000000" pitchFamily="18" charset="-120"/>
                <a:cs typeface="Calibri" panose="020F0502020204030204" pitchFamily="34" charset="0"/>
              </a:rPr>
              <a:t>DES allows .........</a:t>
            </a:r>
            <a:endParaRPr lang="en-US" sz="1600" i="1" dirty="0">
              <a:solidFill>
                <a:srgbClr val="0033CC"/>
              </a:solidFill>
              <a:latin typeface="+mj-lt"/>
              <a:ea typeface="PMingLiU"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3387294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293920"/>
            <a:ext cx="8051800" cy="2123658"/>
          </a:xfrm>
          <a:prstGeom prst="rect">
            <a:avLst/>
          </a:prstGeom>
        </p:spPr>
        <p:txBody>
          <a:bodyPr wrap="square">
            <a:spAutoFit/>
          </a:bodyPr>
          <a:lstStyle/>
          <a:p>
            <a:pPr lvl="0"/>
            <a:r>
              <a:rPr lang="en-US" sz="2400" b="1" dirty="0" smtClean="0">
                <a:latin typeface="Calibri Light" panose="020F0302020204030204" pitchFamily="34" charset="0"/>
                <a:ea typeface="PMingLiU" panose="02020500000000000000" pitchFamily="18" charset="-120"/>
              </a:rPr>
              <a:t>Sharing</a:t>
            </a:r>
            <a:endParaRPr lang="en-US" sz="2400" b="1" dirty="0">
              <a:latin typeface="Calibri Light" panose="020F0302020204030204" pitchFamily="34" charset="0"/>
              <a:ea typeface="PMingLiU" panose="02020500000000000000" pitchFamily="18" charset="-120"/>
            </a:endParaRPr>
          </a:p>
          <a:p>
            <a:r>
              <a:rPr lang="en-US" dirty="0">
                <a:latin typeface="Calibri Light" panose="020F0302020204030204" pitchFamily="34" charset="0"/>
                <a:ea typeface="PMingLiU" panose="02020500000000000000" pitchFamily="18" charset="-120"/>
              </a:rPr>
              <a:t>Last two course assignments require students </a:t>
            </a:r>
            <a:r>
              <a:rPr lang="en-US" dirty="0" smtClean="0">
                <a:latin typeface="Calibri Light" panose="020F0302020204030204" pitchFamily="34" charset="0"/>
                <a:ea typeface="PMingLiU" panose="02020500000000000000" pitchFamily="18" charset="-120"/>
              </a:rPr>
              <a:t>to:</a:t>
            </a:r>
            <a:endParaRPr lang="en-US" dirty="0">
              <a:latin typeface="Calibri Light" panose="020F0302020204030204" pitchFamily="34" charset="0"/>
              <a:ea typeface="PMingLiU" panose="02020500000000000000" pitchFamily="18" charset="-120"/>
            </a:endParaRPr>
          </a:p>
          <a:p>
            <a:pPr marL="285750" lvl="0" indent="-285750">
              <a:buFont typeface="Arial" panose="020B0604020202020204" pitchFamily="34" charset="0"/>
              <a:buChar char="•"/>
            </a:pPr>
            <a:r>
              <a:rPr lang="en-US" dirty="0">
                <a:latin typeface="Calibri Light" panose="020F0302020204030204" pitchFamily="34" charset="0"/>
                <a:ea typeface="PMingLiU" panose="02020500000000000000" pitchFamily="18" charset="-120"/>
              </a:rPr>
              <a:t>visit and leave substantive </a:t>
            </a:r>
            <a:r>
              <a:rPr lang="en-US" dirty="0" smtClean="0">
                <a:latin typeface="Calibri Light" panose="020F0302020204030204" pitchFamily="34" charset="0"/>
                <a:ea typeface="PMingLiU" panose="02020500000000000000" pitchFamily="18" charset="-120"/>
              </a:rPr>
              <a:t>comments </a:t>
            </a:r>
            <a:r>
              <a:rPr lang="en-US" dirty="0">
                <a:latin typeface="Calibri Light" panose="020F0302020204030204" pitchFamily="34" charset="0"/>
                <a:ea typeface="PMingLiU" panose="02020500000000000000" pitchFamily="18" charset="-120"/>
              </a:rPr>
              <a:t>on four </a:t>
            </a:r>
            <a:r>
              <a:rPr lang="en-US" dirty="0" smtClean="0">
                <a:latin typeface="Calibri Light" panose="020F0302020204030204" pitchFamily="34" charset="0"/>
                <a:ea typeface="PMingLiU" panose="02020500000000000000" pitchFamily="18" charset="-120"/>
              </a:rPr>
              <a:t>other galleries, </a:t>
            </a:r>
            <a:r>
              <a:rPr lang="en-US" dirty="0">
                <a:latin typeface="Calibri Light" panose="020F0302020204030204" pitchFamily="34" charset="0"/>
                <a:ea typeface="PMingLiU" panose="02020500000000000000" pitchFamily="18" charset="-120"/>
              </a:rPr>
              <a:t>and </a:t>
            </a:r>
          </a:p>
          <a:p>
            <a:pPr marL="285750" lvl="0" indent="-285750">
              <a:buFont typeface="Arial" panose="020B0604020202020204" pitchFamily="34" charset="0"/>
              <a:buChar char="•"/>
            </a:pPr>
            <a:r>
              <a:rPr lang="en-US" dirty="0">
                <a:latin typeface="Calibri Light" panose="020F0302020204030204" pitchFamily="34" charset="0"/>
                <a:ea typeface="PMingLiU" panose="02020500000000000000" pitchFamily="18" charset="-120"/>
              </a:rPr>
              <a:t>reflect on how </a:t>
            </a:r>
            <a:r>
              <a:rPr lang="en-US" dirty="0" smtClean="0">
                <a:latin typeface="Calibri Light" panose="020F0302020204030204" pitchFamily="34" charset="0"/>
                <a:ea typeface="PMingLiU" panose="02020500000000000000" pitchFamily="18" charset="-120"/>
              </a:rPr>
              <a:t>the </a:t>
            </a:r>
            <a:r>
              <a:rPr lang="en-US" dirty="0">
                <a:latin typeface="Calibri Light" panose="020F0302020204030204" pitchFamily="34" charset="0"/>
                <a:ea typeface="PMingLiU" panose="02020500000000000000" pitchFamily="18" charset="-120"/>
              </a:rPr>
              <a:t>galleries </a:t>
            </a:r>
            <a:r>
              <a:rPr lang="en-US" dirty="0" smtClean="0">
                <a:latin typeface="Calibri Light" panose="020F0302020204030204" pitchFamily="34" charset="0"/>
                <a:ea typeface="PMingLiU" panose="02020500000000000000" pitchFamily="18" charset="-120"/>
              </a:rPr>
              <a:t>combine to </a:t>
            </a:r>
            <a:r>
              <a:rPr lang="en-US" dirty="0">
                <a:latin typeface="Calibri Light" panose="020F0302020204030204" pitchFamily="34" charset="0"/>
                <a:ea typeface="PMingLiU" panose="02020500000000000000" pitchFamily="18" charset="-120"/>
              </a:rPr>
              <a:t>achieve a Sustainable </a:t>
            </a:r>
            <a:r>
              <a:rPr lang="en-US" dirty="0" smtClean="0">
                <a:latin typeface="Calibri Light" panose="020F0302020204030204" pitchFamily="34" charset="0"/>
                <a:ea typeface="PMingLiU" panose="02020500000000000000" pitchFamily="18" charset="-120"/>
              </a:rPr>
              <a:t>City </a:t>
            </a:r>
            <a:r>
              <a:rPr lang="en-US" dirty="0">
                <a:latin typeface="Calibri Light" panose="020F0302020204030204" pitchFamily="34" charset="0"/>
                <a:ea typeface="PMingLiU" panose="02020500000000000000" pitchFamily="18" charset="-120"/>
              </a:rPr>
              <a:t>/ </a:t>
            </a:r>
            <a:r>
              <a:rPr lang="en-US" dirty="0" smtClean="0">
                <a:latin typeface="Calibri Light" panose="020F0302020204030204" pitchFamily="34" charset="0"/>
                <a:ea typeface="PMingLiU" panose="02020500000000000000" pitchFamily="18" charset="-120"/>
              </a:rPr>
              <a:t>Community</a:t>
            </a:r>
          </a:p>
          <a:p>
            <a:pPr marL="285750" lvl="0" indent="-285750">
              <a:buFont typeface="Arial" panose="020B0604020202020204" pitchFamily="34" charset="0"/>
              <a:buChar char="•"/>
            </a:pPr>
            <a:endParaRPr lang="en-US" dirty="0">
              <a:latin typeface="Calibri Light" panose="020F0302020204030204" pitchFamily="34" charset="0"/>
              <a:ea typeface="PMingLiU" panose="02020500000000000000" pitchFamily="18" charset="-120"/>
            </a:endParaRPr>
          </a:p>
          <a:p>
            <a:pPr lvl="0"/>
            <a:endParaRPr lang="en-HK" dirty="0">
              <a:latin typeface="Calibri Light" panose="020F0302020204030204" pitchFamily="34" charset="0"/>
              <a:ea typeface="PMingLiU" panose="02020500000000000000" pitchFamily="18" charset="-120"/>
            </a:endParaRPr>
          </a:p>
          <a:p>
            <a:pPr lvl="0"/>
            <a:endParaRPr lang="en-US" dirty="0">
              <a:latin typeface="Calibri Light" panose="020F0302020204030204" pitchFamily="34" charset="0"/>
              <a:ea typeface="PMingLiU" panose="02020500000000000000" pitchFamily="18" charset="-120"/>
            </a:endParaRPr>
          </a:p>
        </p:txBody>
      </p:sp>
      <p:pic>
        <p:nvPicPr>
          <p:cNvPr id="3" name="Picture 2"/>
          <p:cNvPicPr>
            <a:picLocks noChangeAspect="1"/>
          </p:cNvPicPr>
          <p:nvPr/>
        </p:nvPicPr>
        <p:blipFill rotWithShape="1">
          <a:blip r:embed="rId3"/>
          <a:srcRect t="12499" r="64076" b="18182"/>
          <a:stretch/>
        </p:blipFill>
        <p:spPr>
          <a:xfrm>
            <a:off x="427168" y="1952003"/>
            <a:ext cx="8361232" cy="4537697"/>
          </a:xfrm>
          <a:prstGeom prst="rect">
            <a:avLst/>
          </a:prstGeom>
        </p:spPr>
      </p:pic>
    </p:spTree>
    <p:extLst>
      <p:ext uri="{BB962C8B-B14F-4D97-AF65-F5344CB8AC3E}">
        <p14:creationId xmlns:p14="http://schemas.microsoft.com/office/powerpoint/2010/main" val="4239441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10853"/>
            <a:ext cx="6096000" cy="1137619"/>
          </a:xfrm>
          <a:prstGeom prst="rect">
            <a:avLst/>
          </a:prstGeom>
        </p:spPr>
        <p:txBody>
          <a:bodyPr>
            <a:spAutoFit/>
          </a:bodyPr>
          <a:lstStyle/>
          <a:p>
            <a:pPr lvl="0"/>
            <a:r>
              <a:rPr lang="en-US" sz="2400" b="1" dirty="0">
                <a:latin typeface="Calibri Light" panose="020F0302020204030204" pitchFamily="34" charset="0"/>
                <a:ea typeface="PMingLiU" panose="02020500000000000000" pitchFamily="18" charset="-120"/>
              </a:rPr>
              <a:t>Student feedback on use of DES</a:t>
            </a:r>
          </a:p>
          <a:p>
            <a:pPr>
              <a:lnSpc>
                <a:spcPct val="107000"/>
              </a:lnSpc>
              <a:spcAft>
                <a:spcPts val="800"/>
              </a:spcAft>
            </a:pPr>
            <a:r>
              <a:rPr lang="en-US" dirty="0">
                <a:latin typeface="Calibri Light" panose="020F0302020204030204" pitchFamily="34" charset="0"/>
                <a:ea typeface="PMingLiU" panose="02020500000000000000" pitchFamily="18" charset="-120"/>
              </a:rPr>
              <a:t>V</a:t>
            </a:r>
            <a:r>
              <a:rPr lang="en-US" dirty="0" smtClean="0">
                <a:latin typeface="Calibri Light" panose="020F0302020204030204" pitchFamily="34" charset="0"/>
                <a:ea typeface="PMingLiU" panose="02020500000000000000" pitchFamily="18" charset="-120"/>
              </a:rPr>
              <a:t>ery </a:t>
            </a:r>
            <a:r>
              <a:rPr lang="en-US" dirty="0">
                <a:latin typeface="Calibri Light" panose="020F0302020204030204" pitchFamily="34" charset="0"/>
                <a:ea typeface="PMingLiU" panose="02020500000000000000" pitchFamily="18" charset="-120"/>
              </a:rPr>
              <a:t>positive response on engagement and student </a:t>
            </a:r>
            <a:r>
              <a:rPr lang="en-US" dirty="0" smtClean="0">
                <a:latin typeface="Calibri Light" panose="020F0302020204030204" pitchFamily="34" charset="0"/>
                <a:ea typeface="PMingLiU" panose="02020500000000000000" pitchFamily="18" charset="-120"/>
              </a:rPr>
              <a:t>interaction.</a:t>
            </a:r>
            <a:endParaRPr lang="en-US" dirty="0">
              <a:latin typeface="Calibri Light" panose="020F0302020204030204" pitchFamily="34" charset="0"/>
              <a:ea typeface="PMingLiU" panose="02020500000000000000" pitchFamily="18" charset="-120"/>
            </a:endParaRPr>
          </a:p>
          <a:p>
            <a:pPr lvl="0"/>
            <a:endParaRPr lang="en-US" dirty="0">
              <a:latin typeface="Calibri Light" panose="020F0302020204030204" pitchFamily="34" charset="0"/>
              <a:ea typeface="PMingLiU" panose="02020500000000000000" pitchFamily="18" charset="-120"/>
            </a:endParaRPr>
          </a:p>
        </p:txBody>
      </p:sp>
      <p:sp>
        <p:nvSpPr>
          <p:cNvPr id="3" name="Rectangle 2"/>
          <p:cNvSpPr/>
          <p:nvPr/>
        </p:nvSpPr>
        <p:spPr>
          <a:xfrm>
            <a:off x="342900" y="1275401"/>
            <a:ext cx="7594600" cy="5025991"/>
          </a:xfrm>
          <a:prstGeom prst="rect">
            <a:avLst/>
          </a:prstGeom>
        </p:spPr>
        <p:txBody>
          <a:bodyPr wrap="square">
            <a:spAutoFit/>
          </a:bodyPr>
          <a:lstStyle/>
          <a:p>
            <a:pPr>
              <a:lnSpc>
                <a:spcPct val="107000"/>
              </a:lnSpc>
              <a:spcAft>
                <a:spcPts val="800"/>
              </a:spcAft>
            </a:pPr>
            <a:r>
              <a:rPr lang="en-US" sz="1600" i="1" dirty="0" smtClean="0">
                <a:latin typeface="+mj-lt"/>
                <a:ea typeface="PMingLiU" panose="02020500000000000000" pitchFamily="18" charset="-120"/>
                <a:cs typeface="Times New Roman" panose="02020603050405020304" pitchFamily="18" charset="0"/>
              </a:rPr>
              <a:t>“I </a:t>
            </a:r>
            <a:r>
              <a:rPr lang="en-US" sz="1600" i="1" dirty="0">
                <a:latin typeface="+mj-lt"/>
                <a:ea typeface="PMingLiU" panose="02020500000000000000" pitchFamily="18" charset="-120"/>
                <a:cs typeface="Times New Roman" panose="02020603050405020304" pitchFamily="18" charset="0"/>
              </a:rPr>
              <a:t>believe that it is a great platform to educate people about all the SDGs as it displays all the information about them and also tells the people how they can help in their attainment. Suggest adding a chart to show the dependence of all SDGs on other SDGs</a:t>
            </a:r>
            <a:r>
              <a:rPr lang="en-US" sz="1600" i="1" dirty="0" smtClean="0">
                <a:latin typeface="+mj-lt"/>
                <a:ea typeface="PMingLiU" panose="02020500000000000000" pitchFamily="18" charset="-120"/>
                <a:cs typeface="Times New Roman" panose="02020603050405020304" pitchFamily="18" charset="0"/>
              </a:rPr>
              <a:t>.”</a:t>
            </a:r>
          </a:p>
          <a:p>
            <a:pPr>
              <a:lnSpc>
                <a:spcPct val="107000"/>
              </a:lnSpc>
              <a:spcAft>
                <a:spcPts val="800"/>
              </a:spcAft>
            </a:pPr>
            <a:r>
              <a:rPr lang="en-US" sz="1600" i="1" dirty="0">
                <a:latin typeface="+mj-lt"/>
                <a:ea typeface="PMingLiU" panose="02020500000000000000" pitchFamily="18" charset="-120"/>
                <a:cs typeface="Times New Roman" panose="02020603050405020304" pitchFamily="18" charset="0"/>
              </a:rPr>
              <a:t>SRIVASTAVA </a:t>
            </a:r>
            <a:r>
              <a:rPr lang="en-US" sz="1600" i="1" dirty="0" err="1">
                <a:latin typeface="+mj-lt"/>
                <a:ea typeface="PMingLiU" panose="02020500000000000000" pitchFamily="18" charset="-120"/>
                <a:cs typeface="Times New Roman" panose="02020603050405020304" pitchFamily="18" charset="0"/>
              </a:rPr>
              <a:t>Dhruv</a:t>
            </a:r>
            <a:r>
              <a:rPr lang="en-US" sz="1600" i="1" dirty="0">
                <a:latin typeface="+mj-lt"/>
                <a:ea typeface="PMingLiU" panose="02020500000000000000" pitchFamily="18" charset="-120"/>
                <a:cs typeface="Times New Roman" panose="02020603050405020304" pitchFamily="18" charset="0"/>
              </a:rPr>
              <a:t> </a:t>
            </a:r>
            <a:r>
              <a:rPr lang="en-US" sz="1600" i="1" dirty="0" smtClean="0">
                <a:latin typeface="+mj-lt"/>
                <a:ea typeface="PMingLiU" panose="02020500000000000000" pitchFamily="18" charset="-120"/>
                <a:cs typeface="Times New Roman" panose="02020603050405020304" pitchFamily="18" charset="0"/>
              </a:rPr>
              <a:t>3035667792</a:t>
            </a:r>
          </a:p>
          <a:p>
            <a:pPr>
              <a:lnSpc>
                <a:spcPct val="107000"/>
              </a:lnSpc>
              <a:spcAft>
                <a:spcPts val="800"/>
              </a:spcAft>
            </a:pPr>
            <a:endParaRPr lang="en-US" sz="1600" i="1" dirty="0">
              <a:latin typeface="+mj-lt"/>
              <a:ea typeface="PMingLiU" panose="02020500000000000000" pitchFamily="18" charset="-120"/>
              <a:cs typeface="Times New Roman" panose="02020603050405020304" pitchFamily="18" charset="0"/>
            </a:endParaRPr>
          </a:p>
          <a:p>
            <a:pPr>
              <a:lnSpc>
                <a:spcPct val="107000"/>
              </a:lnSpc>
              <a:spcAft>
                <a:spcPts val="800"/>
              </a:spcAft>
            </a:pPr>
            <a:r>
              <a:rPr lang="en-US" sz="1600" i="1" dirty="0" smtClean="0">
                <a:latin typeface="+mj-lt"/>
                <a:ea typeface="PMingLiU" panose="02020500000000000000" pitchFamily="18" charset="-120"/>
                <a:cs typeface="Times New Roman" panose="02020603050405020304" pitchFamily="18" charset="0"/>
              </a:rPr>
              <a:t>“The </a:t>
            </a:r>
            <a:r>
              <a:rPr lang="en-US" sz="1600" i="1" dirty="0">
                <a:latin typeface="+mj-lt"/>
                <a:ea typeface="PMingLiU" panose="02020500000000000000" pitchFamily="18" charset="-120"/>
                <a:cs typeface="Times New Roman" panose="02020603050405020304" pitchFamily="18" charset="0"/>
              </a:rPr>
              <a:t>Digital Exhibition Space provides interactive ways for people understanding SDGs, especially when videos and infographics can visualize SDGs, transforming abstract concepts into real-life experiences. It would be great if different SDG rooms collaborate on an artifact in central-plaza, visioning the sustainable future with all SDGs implemented</a:t>
            </a:r>
            <a:r>
              <a:rPr lang="en-US" sz="1600" i="1" dirty="0" smtClean="0">
                <a:latin typeface="+mj-lt"/>
                <a:ea typeface="PMingLiU" panose="02020500000000000000" pitchFamily="18" charset="-120"/>
                <a:cs typeface="Times New Roman" panose="02020603050405020304" pitchFamily="18" charset="0"/>
              </a:rPr>
              <a:t>.”</a:t>
            </a:r>
          </a:p>
          <a:p>
            <a:pPr>
              <a:lnSpc>
                <a:spcPct val="107000"/>
              </a:lnSpc>
              <a:spcAft>
                <a:spcPts val="800"/>
              </a:spcAft>
            </a:pPr>
            <a:r>
              <a:rPr lang="de-DE" sz="1600" i="1" dirty="0">
                <a:latin typeface="+mj-lt"/>
                <a:ea typeface="PMingLiU" panose="02020500000000000000" pitchFamily="18" charset="-120"/>
                <a:cs typeface="Times New Roman" panose="02020603050405020304" pitchFamily="18" charset="0"/>
              </a:rPr>
              <a:t>NG Kai Hei Jeffrey </a:t>
            </a:r>
            <a:r>
              <a:rPr lang="de-DE" sz="1600" i="1" dirty="0" smtClean="0">
                <a:latin typeface="+mj-lt"/>
                <a:ea typeface="PMingLiU" panose="02020500000000000000" pitchFamily="18" charset="-120"/>
                <a:cs typeface="Times New Roman" panose="02020603050405020304" pitchFamily="18" charset="0"/>
              </a:rPr>
              <a:t>3035698258</a:t>
            </a:r>
          </a:p>
          <a:p>
            <a:pPr>
              <a:lnSpc>
                <a:spcPct val="107000"/>
              </a:lnSpc>
              <a:spcAft>
                <a:spcPts val="800"/>
              </a:spcAft>
            </a:pPr>
            <a:endParaRPr lang="en-US" sz="1600" i="1" dirty="0">
              <a:latin typeface="+mj-lt"/>
              <a:ea typeface="PMingLiU" panose="02020500000000000000" pitchFamily="18" charset="-120"/>
              <a:cs typeface="Times New Roman" panose="02020603050405020304" pitchFamily="18" charset="0"/>
            </a:endParaRPr>
          </a:p>
          <a:p>
            <a:pPr>
              <a:lnSpc>
                <a:spcPct val="107000"/>
              </a:lnSpc>
              <a:spcAft>
                <a:spcPts val="800"/>
              </a:spcAft>
            </a:pPr>
            <a:r>
              <a:rPr lang="en-US" sz="1600" i="1" dirty="0" smtClean="0">
                <a:latin typeface="+mj-lt"/>
                <a:ea typeface="PMingLiU" panose="02020500000000000000" pitchFamily="18" charset="-120"/>
                <a:cs typeface="Times New Roman" panose="02020603050405020304" pitchFamily="18" charset="0"/>
              </a:rPr>
              <a:t>“The </a:t>
            </a:r>
            <a:r>
              <a:rPr lang="en-US" sz="1600" i="1" dirty="0">
                <a:latin typeface="+mj-lt"/>
                <a:ea typeface="PMingLiU" panose="02020500000000000000" pitchFamily="18" charset="-120"/>
                <a:cs typeface="Times New Roman" panose="02020603050405020304" pitchFamily="18" charset="0"/>
              </a:rPr>
              <a:t>whole picture of SDG can be easily understood because the data of the topic have been integrated and put into point form and the page of useful link can provide a deeper understanding. The only fly in the ointment is that the diagram at two sides cannot be easily seen</a:t>
            </a:r>
            <a:r>
              <a:rPr lang="en-US" sz="1600" i="1" dirty="0" smtClean="0">
                <a:latin typeface="+mj-lt"/>
                <a:ea typeface="PMingLiU" panose="02020500000000000000" pitchFamily="18" charset="-120"/>
                <a:cs typeface="Times New Roman" panose="02020603050405020304" pitchFamily="18" charset="0"/>
              </a:rPr>
              <a:t>.”</a:t>
            </a:r>
          </a:p>
          <a:p>
            <a:pPr>
              <a:lnSpc>
                <a:spcPct val="107000"/>
              </a:lnSpc>
              <a:spcAft>
                <a:spcPts val="800"/>
              </a:spcAft>
            </a:pPr>
            <a:r>
              <a:rPr lang="en-US" sz="1600" i="1" dirty="0" smtClean="0">
                <a:latin typeface="+mj-lt"/>
                <a:ea typeface="PMingLiU" panose="02020500000000000000" pitchFamily="18" charset="-120"/>
                <a:cs typeface="Times New Roman" panose="02020603050405020304" pitchFamily="18" charset="0"/>
              </a:rPr>
              <a:t>LAM </a:t>
            </a:r>
            <a:r>
              <a:rPr lang="en-US" sz="1600" i="1" dirty="0" err="1">
                <a:latin typeface="+mj-lt"/>
                <a:ea typeface="PMingLiU" panose="02020500000000000000" pitchFamily="18" charset="-120"/>
                <a:cs typeface="Times New Roman" panose="02020603050405020304" pitchFamily="18" charset="0"/>
              </a:rPr>
              <a:t>Tsun</a:t>
            </a:r>
            <a:r>
              <a:rPr lang="en-US" sz="1600" i="1" dirty="0">
                <a:latin typeface="+mj-lt"/>
                <a:ea typeface="PMingLiU" panose="02020500000000000000" pitchFamily="18" charset="-120"/>
                <a:cs typeface="Times New Roman" panose="02020603050405020304" pitchFamily="18" charset="0"/>
              </a:rPr>
              <a:t> Hung 3035699642</a:t>
            </a:r>
          </a:p>
        </p:txBody>
      </p:sp>
    </p:spTree>
    <p:extLst>
      <p:ext uri="{BB962C8B-B14F-4D97-AF65-F5344CB8AC3E}">
        <p14:creationId xmlns:p14="http://schemas.microsoft.com/office/powerpoint/2010/main" val="4101289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721" y="286676"/>
            <a:ext cx="8373285" cy="3693319"/>
          </a:xfrm>
          <a:prstGeom prst="rect">
            <a:avLst/>
          </a:prstGeom>
        </p:spPr>
        <p:txBody>
          <a:bodyPr wrap="square">
            <a:spAutoFit/>
          </a:bodyPr>
          <a:lstStyle/>
          <a:p>
            <a:r>
              <a:rPr lang="en-US" sz="2400" b="1" dirty="0">
                <a:latin typeface="Calibri Light" panose="020F0302020204030204" pitchFamily="34" charset="0"/>
                <a:ea typeface="PMingLiU" panose="02020500000000000000" pitchFamily="18" charset="-120"/>
              </a:rPr>
              <a:t>Designs on the Future : Sustainability of the Built Environment</a:t>
            </a:r>
          </a:p>
          <a:p>
            <a:r>
              <a:rPr lang="en-US" sz="1600" dirty="0" smtClean="0">
                <a:latin typeface="Calibri Light" panose="020F0302020204030204" pitchFamily="34" charset="0"/>
                <a:ea typeface="PMingLiU" panose="02020500000000000000" pitchFamily="18" charset="-120"/>
              </a:rPr>
              <a:t>CCHU9001 (Sem2, 19-20)</a:t>
            </a:r>
          </a:p>
          <a:p>
            <a:endParaRPr lang="en-US" sz="1600" dirty="0">
              <a:latin typeface="Calibri Light" panose="020F0302020204030204" pitchFamily="34" charset="0"/>
              <a:ea typeface="PMingLiU" panose="02020500000000000000" pitchFamily="18" charset="-120"/>
            </a:endParaRPr>
          </a:p>
          <a:p>
            <a:r>
              <a:rPr lang="en-US" sz="1600" dirty="0" smtClean="0">
                <a:latin typeface="Calibri Light" panose="020F0302020204030204" pitchFamily="34" charset="0"/>
                <a:ea typeface="PMingLiU" panose="02020500000000000000" pitchFamily="18" charset="-120"/>
              </a:rPr>
              <a:t>Mathew </a:t>
            </a:r>
            <a:r>
              <a:rPr lang="en-US" sz="1600" dirty="0">
                <a:latin typeface="Calibri Light" panose="020F0302020204030204" pitchFamily="34" charset="0"/>
                <a:ea typeface="PMingLiU" panose="02020500000000000000" pitchFamily="18" charset="-120"/>
              </a:rPr>
              <a:t>Pryor </a:t>
            </a:r>
            <a:r>
              <a:rPr lang="en-US" sz="1600" dirty="0" smtClean="0">
                <a:latin typeface="Calibri Light" panose="020F0302020204030204" pitchFamily="34" charset="0"/>
                <a:ea typeface="PMingLiU" panose="02020500000000000000" pitchFamily="18" charset="-120"/>
              </a:rPr>
              <a:t>(</a:t>
            </a:r>
            <a:r>
              <a:rPr lang="en-US" sz="1600" dirty="0" err="1" smtClean="0">
                <a:latin typeface="Calibri Light" panose="020F0302020204030204" pitchFamily="34" charset="0"/>
                <a:ea typeface="PMingLiU" panose="02020500000000000000" pitchFamily="18" charset="-120"/>
              </a:rPr>
              <a:t>DivLA</a:t>
            </a:r>
            <a:r>
              <a:rPr lang="en-US" sz="1600" dirty="0" smtClean="0">
                <a:latin typeface="Calibri Light" panose="020F0302020204030204" pitchFamily="34" charset="0"/>
                <a:ea typeface="PMingLiU" panose="02020500000000000000" pitchFamily="18" charset="-120"/>
              </a:rPr>
              <a:t>) – </a:t>
            </a:r>
            <a:r>
              <a:rPr lang="en-US" sz="1600" dirty="0">
                <a:latin typeface="Calibri Light" panose="020F0302020204030204" pitchFamily="34" charset="0"/>
                <a:ea typeface="PMingLiU" panose="02020500000000000000" pitchFamily="18" charset="-120"/>
              </a:rPr>
              <a:t>Course </a:t>
            </a:r>
            <a:r>
              <a:rPr lang="en-US" sz="1600" dirty="0" smtClean="0">
                <a:latin typeface="Calibri Light" panose="020F0302020204030204" pitchFamily="34" charset="0"/>
                <a:ea typeface="PMingLiU" panose="02020500000000000000" pitchFamily="18" charset="-120"/>
              </a:rPr>
              <a:t>instructor</a:t>
            </a:r>
            <a:endParaRPr lang="en-US" sz="1600" dirty="0">
              <a:latin typeface="Times New Roman" panose="02020603050405020304" pitchFamily="18" charset="0"/>
              <a:ea typeface="PMingLiU" panose="02020500000000000000" pitchFamily="18" charset="-120"/>
            </a:endParaRPr>
          </a:p>
          <a:p>
            <a:r>
              <a:rPr lang="en-US" sz="1600" dirty="0" smtClean="0">
                <a:latin typeface="Calibri Light" panose="020F0302020204030204" pitchFamily="34" charset="0"/>
                <a:ea typeface="PMingLiU" panose="02020500000000000000" pitchFamily="18" charset="-120"/>
              </a:rPr>
              <a:t>Lynn </a:t>
            </a:r>
            <a:r>
              <a:rPr lang="en-US" sz="1600" dirty="0">
                <a:latin typeface="Calibri Light" panose="020F0302020204030204" pitchFamily="34" charset="0"/>
                <a:ea typeface="PMingLiU" panose="02020500000000000000" pitchFamily="18" charset="-120"/>
              </a:rPr>
              <a:t>Lin (SRA) – Platform design &amp; development</a:t>
            </a:r>
            <a:endParaRPr lang="en-US" sz="1600" dirty="0">
              <a:latin typeface="Times New Roman" panose="02020603050405020304" pitchFamily="18" charset="0"/>
              <a:ea typeface="PMingLiU" panose="02020500000000000000" pitchFamily="18" charset="-120"/>
            </a:endParaRPr>
          </a:p>
          <a:p>
            <a:r>
              <a:rPr lang="en-US" sz="1600" dirty="0" smtClean="0">
                <a:latin typeface="Calibri Light" panose="020F0302020204030204" pitchFamily="34" charset="0"/>
                <a:ea typeface="PMingLiU" panose="02020500000000000000" pitchFamily="18" charset="-120"/>
              </a:rPr>
              <a:t>Tyrone </a:t>
            </a:r>
            <a:r>
              <a:rPr lang="en-US" sz="1600" dirty="0">
                <a:latin typeface="Calibri Light" panose="020F0302020204030204" pitchFamily="34" charset="0"/>
                <a:ea typeface="PMingLiU" panose="02020500000000000000" pitchFamily="18" charset="-120"/>
              </a:rPr>
              <a:t>Kwok (</a:t>
            </a:r>
            <a:r>
              <a:rPr lang="en-US" sz="1600" dirty="0" err="1">
                <a:latin typeface="Calibri Light" panose="020F0302020204030204" pitchFamily="34" charset="0"/>
                <a:ea typeface="PMingLiU" panose="02020500000000000000" pitchFamily="18" charset="-120"/>
              </a:rPr>
              <a:t>TELi</a:t>
            </a:r>
            <a:r>
              <a:rPr lang="en-US" sz="1600" dirty="0">
                <a:latin typeface="Calibri Light" panose="020F0302020204030204" pitchFamily="34" charset="0"/>
                <a:ea typeface="PMingLiU" panose="02020500000000000000" pitchFamily="18" charset="-120"/>
              </a:rPr>
              <a:t>) – Platform </a:t>
            </a:r>
            <a:r>
              <a:rPr lang="en-US" sz="1600" dirty="0" smtClean="0">
                <a:latin typeface="Calibri Light" panose="020F0302020204030204" pitchFamily="34" charset="0"/>
                <a:ea typeface="PMingLiU" panose="02020500000000000000" pitchFamily="18" charset="-120"/>
              </a:rPr>
              <a:t>coding</a:t>
            </a:r>
            <a:endParaRPr lang="en-US" sz="1600" dirty="0">
              <a:latin typeface="Times New Roman" panose="02020603050405020304" pitchFamily="18" charset="0"/>
              <a:ea typeface="PMingLiU" panose="02020500000000000000" pitchFamily="18" charset="-120"/>
            </a:endParaRPr>
          </a:p>
          <a:p>
            <a:r>
              <a:rPr lang="en-US" sz="1600" dirty="0">
                <a:latin typeface="Calibri Light" panose="020F0302020204030204" pitchFamily="34" charset="0"/>
                <a:ea typeface="PMingLiU" panose="02020500000000000000" pitchFamily="18" charset="-120"/>
              </a:rPr>
              <a:t>Ma </a:t>
            </a:r>
            <a:r>
              <a:rPr lang="en-US" sz="1600" dirty="0" err="1">
                <a:latin typeface="Calibri Light" panose="020F0302020204030204" pitchFamily="34" charset="0"/>
                <a:ea typeface="PMingLiU" panose="02020500000000000000" pitchFamily="18" charset="-120"/>
              </a:rPr>
              <a:t>Muye</a:t>
            </a:r>
            <a:r>
              <a:rPr lang="en-US" sz="1600" dirty="0">
                <a:latin typeface="Calibri Light" panose="020F0302020204030204" pitchFamily="34" charset="0"/>
                <a:ea typeface="PMingLiU" panose="02020500000000000000" pitchFamily="18" charset="-120"/>
              </a:rPr>
              <a:t> </a:t>
            </a:r>
            <a:r>
              <a:rPr lang="en-US" sz="1600" dirty="0" smtClean="0">
                <a:latin typeface="Calibri Light" panose="020F0302020204030204" pitchFamily="34" charset="0"/>
                <a:ea typeface="PMingLiU" panose="02020500000000000000" pitchFamily="18" charset="-120"/>
              </a:rPr>
              <a:t> (</a:t>
            </a:r>
            <a:r>
              <a:rPr lang="en-US" sz="1600" dirty="0" err="1">
                <a:latin typeface="Calibri Light" panose="020F0302020204030204" pitchFamily="34" charset="0"/>
                <a:ea typeface="PMingLiU" panose="02020500000000000000" pitchFamily="18" charset="-120"/>
              </a:rPr>
              <a:t>M.Arch</a:t>
            </a:r>
            <a:r>
              <a:rPr lang="en-US" sz="1600" dirty="0">
                <a:latin typeface="Calibri Light" panose="020F0302020204030204" pitchFamily="34" charset="0"/>
                <a:ea typeface="PMingLiU" panose="02020500000000000000" pitchFamily="18" charset="-120"/>
              </a:rPr>
              <a:t>) – 3D </a:t>
            </a:r>
            <a:r>
              <a:rPr lang="en-US" sz="1600" dirty="0" smtClean="0">
                <a:latin typeface="Calibri Light" panose="020F0302020204030204" pitchFamily="34" charset="0"/>
                <a:ea typeface="PMingLiU" panose="02020500000000000000" pitchFamily="18" charset="-120"/>
              </a:rPr>
              <a:t>modelling</a:t>
            </a:r>
            <a:endParaRPr lang="en-US" sz="1600" dirty="0">
              <a:latin typeface="Times New Roman" panose="02020603050405020304" pitchFamily="18" charset="0"/>
              <a:ea typeface="PMingLiU" panose="02020500000000000000" pitchFamily="18" charset="-120"/>
            </a:endParaRPr>
          </a:p>
          <a:p>
            <a:r>
              <a:rPr lang="en-US" sz="1600" dirty="0" smtClean="0">
                <a:latin typeface="Calibri Light" panose="020F0302020204030204" pitchFamily="34" charset="0"/>
                <a:ea typeface="PMingLiU" panose="02020500000000000000" pitchFamily="18" charset="-120"/>
              </a:rPr>
              <a:t>Monica </a:t>
            </a:r>
            <a:r>
              <a:rPr lang="en-US" sz="1600" dirty="0">
                <a:latin typeface="Calibri Light" panose="020F0302020204030204" pitchFamily="34" charset="0"/>
                <a:ea typeface="PMingLiU" panose="02020500000000000000" pitchFamily="18" charset="-120"/>
              </a:rPr>
              <a:t>Chong (TA) - Tutor</a:t>
            </a:r>
            <a:endParaRPr lang="en-US" sz="1600" dirty="0">
              <a:latin typeface="Times New Roman" panose="02020603050405020304" pitchFamily="18" charset="0"/>
              <a:ea typeface="PMingLiU" panose="02020500000000000000" pitchFamily="18" charset="-120"/>
            </a:endParaRPr>
          </a:p>
          <a:p>
            <a:r>
              <a:rPr lang="en-US" sz="1600" dirty="0">
                <a:latin typeface="Calibri Light" panose="020F0302020204030204" pitchFamily="34" charset="0"/>
                <a:ea typeface="PMingLiU" panose="02020500000000000000" pitchFamily="18" charset="-120"/>
              </a:rPr>
              <a:t>Ellena Wong (TA) - Tutor</a:t>
            </a:r>
            <a:endParaRPr lang="en-US" sz="1600" dirty="0">
              <a:latin typeface="Times New Roman" panose="02020603050405020304" pitchFamily="18" charset="0"/>
              <a:ea typeface="PMingLiU" panose="02020500000000000000" pitchFamily="18" charset="-120"/>
            </a:endParaRPr>
          </a:p>
          <a:p>
            <a:r>
              <a:rPr lang="en-US" sz="1600" dirty="0">
                <a:latin typeface="Calibri Light" panose="020F0302020204030204" pitchFamily="34" charset="0"/>
                <a:ea typeface="PMingLiU" panose="02020500000000000000" pitchFamily="18" charset="-120"/>
              </a:rPr>
              <a:t>Silvia Chang (TA) </a:t>
            </a:r>
            <a:r>
              <a:rPr lang="en-US" sz="1600" dirty="0" smtClean="0">
                <a:latin typeface="Calibri Light" panose="020F0302020204030204" pitchFamily="34" charset="0"/>
                <a:ea typeface="PMingLiU" panose="02020500000000000000" pitchFamily="18" charset="-120"/>
              </a:rPr>
              <a:t>– Tutor</a:t>
            </a:r>
          </a:p>
          <a:p>
            <a:r>
              <a:rPr lang="en-US" sz="1600" dirty="0">
                <a:latin typeface="Calibri Light" panose="020F0302020204030204" pitchFamily="34" charset="0"/>
                <a:ea typeface="PMingLiU" panose="02020500000000000000" pitchFamily="18" charset="-120"/>
              </a:rPr>
              <a:t>Sharon Keung (</a:t>
            </a:r>
            <a:r>
              <a:rPr lang="en-US" sz="1600" dirty="0" err="1">
                <a:latin typeface="Calibri Light" panose="020F0302020204030204" pitchFamily="34" charset="0"/>
                <a:ea typeface="PMingLiU" panose="02020500000000000000" pitchFamily="18" charset="-120"/>
              </a:rPr>
              <a:t>TELi</a:t>
            </a:r>
            <a:r>
              <a:rPr lang="en-US" sz="1600" dirty="0">
                <a:latin typeface="Calibri Light" panose="020F0302020204030204" pitchFamily="34" charset="0"/>
                <a:ea typeface="PMingLiU" panose="02020500000000000000" pitchFamily="18" charset="-120"/>
              </a:rPr>
              <a:t>) – Course tech support</a:t>
            </a:r>
            <a:endParaRPr lang="en-US" sz="1600" dirty="0">
              <a:latin typeface="Times New Roman" panose="02020603050405020304" pitchFamily="18" charset="0"/>
              <a:ea typeface="PMingLiU" panose="02020500000000000000" pitchFamily="18" charset="-120"/>
            </a:endParaRPr>
          </a:p>
          <a:p>
            <a:endParaRPr lang="en-US" sz="1600" dirty="0">
              <a:latin typeface="Times New Roman" panose="02020603050405020304" pitchFamily="18" charset="0"/>
              <a:ea typeface="PMingLiU" panose="02020500000000000000" pitchFamily="18" charset="-120"/>
            </a:endParaRPr>
          </a:p>
          <a:p>
            <a:r>
              <a:rPr lang="en-US" sz="1600" dirty="0" smtClean="0">
                <a:latin typeface="Calibri Light" panose="020F0302020204030204" pitchFamily="34" charset="0"/>
                <a:ea typeface="PMingLiU" panose="02020500000000000000" pitchFamily="18" charset="-120"/>
              </a:rPr>
              <a:t>Class </a:t>
            </a:r>
            <a:r>
              <a:rPr lang="en-US" sz="1600" dirty="0">
                <a:latin typeface="Calibri Light" panose="020F0302020204030204" pitchFamily="34" charset="0"/>
                <a:ea typeface="PMingLiU" panose="02020500000000000000" pitchFamily="18" charset="-120"/>
              </a:rPr>
              <a:t>of </a:t>
            </a:r>
            <a:r>
              <a:rPr lang="en-US" sz="1600" dirty="0" smtClean="0">
                <a:latin typeface="Calibri Light" panose="020F0302020204030204" pitchFamily="34" charset="0"/>
                <a:ea typeface="PMingLiU" panose="02020500000000000000" pitchFamily="18" charset="-120"/>
              </a:rPr>
              <a:t>2019-20   (102 - incl</a:t>
            </a:r>
            <a:r>
              <a:rPr lang="en-US" sz="1600" dirty="0">
                <a:latin typeface="Calibri Light" panose="020F0302020204030204" pitchFamily="34" charset="0"/>
                <a:ea typeface="PMingLiU" panose="02020500000000000000" pitchFamily="18" charset="-120"/>
              </a:rPr>
              <a:t>. 4 R4U students)</a:t>
            </a:r>
            <a:endParaRPr lang="en-US" sz="1600" dirty="0">
              <a:latin typeface="Times New Roman" panose="02020603050405020304" pitchFamily="18" charset="0"/>
              <a:ea typeface="PMingLiU" panose="02020500000000000000" pitchFamily="18" charset="-120"/>
            </a:endParaRPr>
          </a:p>
          <a:p>
            <a:r>
              <a:rPr lang="en-US" dirty="0">
                <a:latin typeface="Calibri Light" panose="020F0302020204030204" pitchFamily="34" charset="0"/>
                <a:ea typeface="PMingLiU" panose="02020500000000000000" pitchFamily="18" charset="-120"/>
              </a:rPr>
              <a:t> </a:t>
            </a:r>
            <a:endParaRPr lang="en-US" dirty="0">
              <a:latin typeface="Times New Roman" panose="02020603050405020304" pitchFamily="18" charset="0"/>
              <a:ea typeface="PMingLiU" panose="02020500000000000000" pitchFamily="18" charset="-12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74811" y="1431435"/>
            <a:ext cx="3681366" cy="276102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5720" y="4367484"/>
            <a:ext cx="4196354" cy="2264314"/>
          </a:xfrm>
          <a:prstGeom prst="rect">
            <a:avLst/>
          </a:prstGeom>
        </p:spPr>
      </p:pic>
      <p:pic>
        <p:nvPicPr>
          <p:cNvPr id="13" name="Picture 12">
            <a:extLst>
              <a:ext uri="{FF2B5EF4-FFF2-40B4-BE49-F238E27FC236}">
                <a16:creationId xmlns:a16="http://schemas.microsoft.com/office/drawing/2014/main" id="{CF0B4376-6F52-054A-86A7-CF4522B278D4}"/>
              </a:ext>
            </a:extLst>
          </p:cNvPr>
          <p:cNvPicPr>
            <a:picLocks noChangeAspect="1"/>
          </p:cNvPicPr>
          <p:nvPr/>
        </p:nvPicPr>
        <p:blipFill rotWithShape="1">
          <a:blip r:embed="rId5"/>
          <a:srcRect t="15776" r="-3" b="12554"/>
          <a:stretch/>
        </p:blipFill>
        <p:spPr>
          <a:xfrm>
            <a:off x="444453" y="3847648"/>
            <a:ext cx="4660898" cy="2505314"/>
          </a:xfrm>
          <a:prstGeom prst="rect">
            <a:avLst/>
          </a:prstGeom>
        </p:spPr>
      </p:pic>
    </p:spTree>
    <p:extLst>
      <p:ext uri="{BB962C8B-B14F-4D97-AF65-F5344CB8AC3E}">
        <p14:creationId xmlns:p14="http://schemas.microsoft.com/office/powerpoint/2010/main" val="1967852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1162" r="17936" b="10511"/>
          <a:stretch/>
        </p:blipFill>
        <p:spPr>
          <a:xfrm>
            <a:off x="4710896" y="0"/>
            <a:ext cx="4433104" cy="6858000"/>
          </a:xfrm>
          <a:prstGeom prst="rect">
            <a:avLst/>
          </a:prstGeom>
        </p:spPr>
      </p:pic>
      <p:sp>
        <p:nvSpPr>
          <p:cNvPr id="6" name="Rectangle 5"/>
          <p:cNvSpPr/>
          <p:nvPr/>
        </p:nvSpPr>
        <p:spPr>
          <a:xfrm>
            <a:off x="317498" y="2338163"/>
            <a:ext cx="4140201" cy="4247317"/>
          </a:xfrm>
          <a:prstGeom prst="rect">
            <a:avLst/>
          </a:prstGeom>
        </p:spPr>
        <p:txBody>
          <a:bodyPr wrap="square">
            <a:spAutoFit/>
          </a:bodyPr>
          <a:lstStyle/>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Instructor feedback </a:t>
            </a:r>
            <a:r>
              <a:rPr lang="en-US" dirty="0">
                <a:latin typeface="Calibri Light" panose="020F0302020204030204" pitchFamily="34" charset="0"/>
                <a:ea typeface="PMingLiU" panose="02020500000000000000" pitchFamily="18" charset="-120"/>
              </a:rPr>
              <a:t>on drafts allows </a:t>
            </a:r>
            <a:r>
              <a:rPr lang="en-US" dirty="0" smtClean="0">
                <a:latin typeface="Calibri Light" panose="020F0302020204030204" pitchFamily="34" charset="0"/>
                <a:ea typeface="PMingLiU" panose="02020500000000000000" pitchFamily="18" charset="-120"/>
              </a:rPr>
              <a:t>students to </a:t>
            </a:r>
            <a:r>
              <a:rPr lang="en-US" dirty="0">
                <a:latin typeface="Calibri Light" panose="020F0302020204030204" pitchFamily="34" charset="0"/>
                <a:ea typeface="PMingLiU" panose="02020500000000000000" pitchFamily="18" charset="-120"/>
              </a:rPr>
              <a:t>improve and re-submit </a:t>
            </a:r>
            <a:r>
              <a:rPr lang="en-US" dirty="0" smtClean="0">
                <a:latin typeface="Calibri Light" panose="020F0302020204030204" pitchFamily="34" charset="0"/>
                <a:ea typeface="PMingLiU" panose="02020500000000000000" pitchFamily="18" charset="-120"/>
              </a:rPr>
              <a:t>work</a:t>
            </a:r>
            <a:endParaRPr lang="en-US" dirty="0">
              <a:latin typeface="Calibri Light" panose="020F0302020204030204" pitchFamily="34" charset="0"/>
              <a:ea typeface="PMingLiU" panose="02020500000000000000" pitchFamily="18" charset="-120"/>
            </a:endParaRPr>
          </a:p>
          <a:p>
            <a:pPr marL="285750" indent="-285750">
              <a:buFont typeface="Arial" panose="020B0604020202020204" pitchFamily="34" charset="0"/>
              <a:buChar char="•"/>
            </a:pPr>
            <a:r>
              <a:rPr lang="en-US" dirty="0">
                <a:latin typeface="Calibri Light" panose="020F0302020204030204" pitchFamily="34" charset="0"/>
                <a:ea typeface="PMingLiU" panose="02020500000000000000" pitchFamily="18" charset="-120"/>
              </a:rPr>
              <a:t>Discussion of all assignment drafts in </a:t>
            </a:r>
            <a:r>
              <a:rPr lang="en-US" dirty="0" smtClean="0">
                <a:latin typeface="Calibri Light" panose="020F0302020204030204" pitchFamily="34" charset="0"/>
                <a:ea typeface="PMingLiU" panose="02020500000000000000" pitchFamily="18" charset="-120"/>
              </a:rPr>
              <a:t>tutorials </a:t>
            </a:r>
            <a:r>
              <a:rPr lang="en-US" dirty="0">
                <a:latin typeface="Calibri Light" panose="020F0302020204030204" pitchFamily="34" charset="0"/>
                <a:ea typeface="PMingLiU" panose="02020500000000000000" pitchFamily="18" charset="-120"/>
              </a:rPr>
              <a:t>generates </a:t>
            </a:r>
            <a:r>
              <a:rPr lang="en-US" dirty="0" smtClean="0">
                <a:latin typeface="Calibri Light" panose="020F0302020204030204" pitchFamily="34" charset="0"/>
                <a:ea typeface="PMingLiU" panose="02020500000000000000" pitchFamily="18" charset="-120"/>
              </a:rPr>
              <a:t>useful </a:t>
            </a:r>
            <a:r>
              <a:rPr lang="en-US" dirty="0" smtClean="0">
                <a:latin typeface="Calibri Light" panose="020F0302020204030204" pitchFamily="34" charset="0"/>
                <a:ea typeface="PMingLiU" panose="02020500000000000000" pitchFamily="18" charset="-120"/>
              </a:rPr>
              <a:t>feedback.</a:t>
            </a:r>
          </a:p>
          <a:p>
            <a:pPr marL="285750" indent="-285750">
              <a:buFont typeface="Arial" panose="020B0604020202020204" pitchFamily="34" charset="0"/>
              <a:buChar char="•"/>
            </a:pPr>
            <a:endParaRPr lang="en-US" dirty="0">
              <a:latin typeface="Calibri Light" panose="020F0302020204030204" pitchFamily="34" charset="0"/>
              <a:ea typeface="PMingLiU" panose="02020500000000000000" pitchFamily="18" charset="-120"/>
            </a:endParaRPr>
          </a:p>
          <a:p>
            <a:pPr marL="285750" indent="-285750">
              <a:buFont typeface="Arial" panose="020B0604020202020204" pitchFamily="34" charset="0"/>
              <a:buChar char="•"/>
            </a:pPr>
            <a:r>
              <a:rPr lang="en-US" dirty="0">
                <a:latin typeface="Calibri Light" panose="020F0302020204030204" pitchFamily="34" charset="0"/>
                <a:ea typeface="PMingLiU" panose="02020500000000000000" pitchFamily="18" charset="-120"/>
              </a:rPr>
              <a:t>Mode of assessment focused on learning rather than on format   </a:t>
            </a:r>
            <a:r>
              <a:rPr lang="en-US" i="1" dirty="0">
                <a:latin typeface="Calibri Light" panose="020F0302020204030204" pitchFamily="34" charset="0"/>
                <a:ea typeface="PMingLiU" panose="02020500000000000000" pitchFamily="18" charset="-120"/>
              </a:rPr>
              <a:t>(both formative + summative</a:t>
            </a:r>
            <a:r>
              <a:rPr lang="en-US" i="1" dirty="0" smtClean="0">
                <a:latin typeface="Calibri Light" panose="020F0302020204030204" pitchFamily="34" charset="0"/>
                <a:ea typeface="PMingLiU" panose="02020500000000000000" pitchFamily="18" charset="-120"/>
              </a:rPr>
              <a:t>).</a:t>
            </a:r>
            <a:endParaRPr lang="en-US" i="1" dirty="0">
              <a:latin typeface="Calibri Light" panose="020F0302020204030204" pitchFamily="34" charset="0"/>
              <a:ea typeface="PMingLiU" panose="02020500000000000000" pitchFamily="18" charset="-120"/>
            </a:endParaRPr>
          </a:p>
          <a:p>
            <a:pPr marL="285750" indent="-285750">
              <a:buFont typeface="Arial" panose="020B0604020202020204" pitchFamily="34" charset="0"/>
              <a:buChar char="•"/>
            </a:pPr>
            <a:endParaRPr lang="en-US" dirty="0">
              <a:latin typeface="Calibri Light" panose="020F0302020204030204" pitchFamily="34" charset="0"/>
              <a:ea typeface="PMingLiU" panose="02020500000000000000" pitchFamily="18" charset="-120"/>
            </a:endParaRPr>
          </a:p>
          <a:p>
            <a:pPr marL="285750" indent="-285750">
              <a:buFont typeface="Arial" panose="020B0604020202020204" pitchFamily="34" charset="0"/>
              <a:buChar char="•"/>
            </a:pPr>
            <a:r>
              <a:rPr lang="en-US" dirty="0">
                <a:latin typeface="Calibri Light" panose="020F0302020204030204" pitchFamily="34" charset="0"/>
                <a:ea typeface="PMingLiU" panose="02020500000000000000" pitchFamily="18" charset="-120"/>
              </a:rPr>
              <a:t>Fun, informal, easy to use.</a:t>
            </a:r>
          </a:p>
          <a:p>
            <a:pPr marL="285750" indent="-285750">
              <a:buFont typeface="Arial" panose="020B0604020202020204" pitchFamily="34" charset="0"/>
              <a:buChar char="•"/>
            </a:pPr>
            <a:r>
              <a:rPr lang="en-HK" dirty="0" smtClean="0">
                <a:latin typeface="Calibri Light" panose="020F0302020204030204" pitchFamily="34" charset="0"/>
                <a:ea typeface="PMingLiU" panose="02020500000000000000" pitchFamily="18" charset="-120"/>
              </a:rPr>
              <a:t>Authentic (even online) – </a:t>
            </a:r>
            <a:r>
              <a:rPr lang="en-US" dirty="0">
                <a:latin typeface="Calibri Light" panose="020F0302020204030204" pitchFamily="34" charset="0"/>
                <a:ea typeface="PMingLiU" panose="02020500000000000000" pitchFamily="18" charset="-120"/>
              </a:rPr>
              <a:t>focus on SDGs in HK helps relate to </a:t>
            </a:r>
            <a:r>
              <a:rPr lang="en-HK" dirty="0" smtClean="0">
                <a:latin typeface="Calibri Light" panose="020F0302020204030204" pitchFamily="34" charset="0"/>
                <a:ea typeface="PMingLiU" panose="02020500000000000000" pitchFamily="18" charset="-120"/>
              </a:rPr>
              <a:t>real-world </a:t>
            </a:r>
            <a:r>
              <a:rPr lang="en-HK" dirty="0" smtClean="0">
                <a:latin typeface="Calibri Light" panose="020F0302020204030204" pitchFamily="34" charset="0"/>
                <a:ea typeface="PMingLiU" panose="02020500000000000000" pitchFamily="18" charset="-120"/>
              </a:rPr>
              <a:t>situations. </a:t>
            </a:r>
            <a:endParaRPr lang="en-US" dirty="0">
              <a:latin typeface="Calibri Light" panose="020F0302020204030204" pitchFamily="34" charset="0"/>
              <a:ea typeface="PMingLiU" panose="02020500000000000000" pitchFamily="18" charset="-120"/>
            </a:endParaRPr>
          </a:p>
          <a:p>
            <a:r>
              <a:rPr lang="en-US" dirty="0">
                <a:latin typeface="Calibri Light" panose="020F0302020204030204" pitchFamily="34" charset="0"/>
                <a:ea typeface="PMingLiU" panose="02020500000000000000" pitchFamily="18" charset="-120"/>
              </a:rPr>
              <a:t> </a:t>
            </a:r>
          </a:p>
        </p:txBody>
      </p:sp>
      <p:sp>
        <p:nvSpPr>
          <p:cNvPr id="7" name="Rectangle 6"/>
          <p:cNvSpPr/>
          <p:nvPr/>
        </p:nvSpPr>
        <p:spPr>
          <a:xfrm>
            <a:off x="317499" y="285454"/>
            <a:ext cx="8004697" cy="2123658"/>
          </a:xfrm>
          <a:prstGeom prst="rect">
            <a:avLst/>
          </a:prstGeom>
        </p:spPr>
        <p:txBody>
          <a:bodyPr wrap="square">
            <a:spAutoFit/>
          </a:bodyPr>
          <a:lstStyle/>
          <a:p>
            <a:pPr lvl="0"/>
            <a:r>
              <a:rPr lang="en-US" sz="2400" b="1" dirty="0" smtClean="0">
                <a:latin typeface="Calibri Light" panose="020F0302020204030204" pitchFamily="34" charset="0"/>
                <a:ea typeface="PMingLiU" panose="02020500000000000000" pitchFamily="18" charset="-120"/>
              </a:rPr>
              <a:t>Summary of comments</a:t>
            </a:r>
            <a:endParaRPr lang="en-US" sz="2400" b="1" dirty="0">
              <a:latin typeface="Calibri Light" panose="020F0302020204030204" pitchFamily="34" charset="0"/>
              <a:ea typeface="PMingLiU" panose="02020500000000000000" pitchFamily="18" charset="-120"/>
            </a:endParaRPr>
          </a:p>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Small tasks build to a common project.</a:t>
            </a:r>
          </a:p>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Collaborative </a:t>
            </a:r>
            <a:r>
              <a:rPr lang="en-US" i="1" dirty="0" smtClean="0">
                <a:latin typeface="Calibri Light" panose="020F0302020204030204" pitchFamily="34" charset="0"/>
                <a:ea typeface="PMingLiU" panose="02020500000000000000" pitchFamily="18" charset="-120"/>
              </a:rPr>
              <a:t>(regulated learning).</a:t>
            </a:r>
          </a:p>
          <a:p>
            <a:pPr marL="285750" indent="-285750">
              <a:buFont typeface="Arial" panose="020B0604020202020204" pitchFamily="34" charset="0"/>
              <a:buChar char="•"/>
            </a:pPr>
            <a:r>
              <a:rPr lang="en-HK" dirty="0" smtClean="0">
                <a:latin typeface="Calibri Light" panose="020F0302020204030204" pitchFamily="34" charset="0"/>
                <a:ea typeface="PMingLiU" panose="02020500000000000000" pitchFamily="18" charset="-120"/>
              </a:rPr>
              <a:t>Different forms of group work </a:t>
            </a:r>
            <a:r>
              <a:rPr lang="en-HK" i="1" dirty="0" smtClean="0">
                <a:latin typeface="Calibri Light" panose="020F0302020204030204" pitchFamily="34" charset="0"/>
                <a:ea typeface="PMingLiU" panose="02020500000000000000" pitchFamily="18" charset="-120"/>
              </a:rPr>
              <a:t>(esp. negotiated</a:t>
            </a:r>
            <a:r>
              <a:rPr lang="en-HK" i="1" dirty="0" smtClean="0">
                <a:latin typeface="Calibri Light" panose="020F0302020204030204" pitchFamily="34" charset="0"/>
                <a:ea typeface="PMingLiU" panose="02020500000000000000" pitchFamily="18" charset="-120"/>
              </a:rPr>
              <a:t>)</a:t>
            </a:r>
            <a:endParaRPr lang="en-US" i="1" dirty="0" smtClean="0">
              <a:latin typeface="Calibri Light" panose="020F0302020204030204" pitchFamily="34" charset="0"/>
              <a:ea typeface="PMingLiU" panose="02020500000000000000" pitchFamily="18" charset="-120"/>
            </a:endParaRPr>
          </a:p>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Low-level competitive </a:t>
            </a:r>
            <a:r>
              <a:rPr lang="en-US" i="1" dirty="0" smtClean="0">
                <a:latin typeface="Calibri Light" panose="020F0302020204030204" pitchFamily="34" charset="0"/>
                <a:ea typeface="PMingLiU" panose="02020500000000000000" pitchFamily="18" charset="-120"/>
              </a:rPr>
              <a:t>(peer oversight).</a:t>
            </a:r>
          </a:p>
          <a:p>
            <a:pPr marL="285750" indent="-285750">
              <a:buFont typeface="Arial" panose="020B0604020202020204" pitchFamily="34" charset="0"/>
              <a:buChar char="•"/>
            </a:pPr>
            <a:r>
              <a:rPr lang="en-US" dirty="0" smtClean="0">
                <a:latin typeface="Calibri Light" panose="020F0302020204030204" pitchFamily="34" charset="0"/>
                <a:ea typeface="PMingLiU" panose="02020500000000000000" pitchFamily="18" charset="-120"/>
              </a:rPr>
              <a:t>Learn from others / </a:t>
            </a:r>
            <a:r>
              <a:rPr lang="en-US" dirty="0" smtClean="0">
                <a:latin typeface="Calibri Light" panose="020F0302020204030204" pitchFamily="34" charset="0"/>
                <a:ea typeface="PMingLiU" panose="02020500000000000000" pitchFamily="18" charset="-120"/>
              </a:rPr>
              <a:t>self-assessment </a:t>
            </a:r>
            <a:r>
              <a:rPr lang="en-US" dirty="0" smtClean="0">
                <a:latin typeface="Calibri Light" panose="020F0302020204030204" pitchFamily="34" charset="0"/>
                <a:ea typeface="PMingLiU" panose="02020500000000000000" pitchFamily="18" charset="-120"/>
              </a:rPr>
              <a:t>against others.</a:t>
            </a:r>
          </a:p>
          <a:p>
            <a:pPr marL="285750" indent="-285750">
              <a:buFont typeface="Arial" panose="020B0604020202020204" pitchFamily="34" charset="0"/>
              <a:buChar char="•"/>
            </a:pPr>
            <a:endParaRPr lang="en-US" dirty="0" smtClean="0">
              <a:latin typeface="Calibri Light" panose="020F0302020204030204" pitchFamily="34" charset="0"/>
              <a:ea typeface="PMingLiU" panose="02020500000000000000" pitchFamily="18" charset="-120"/>
            </a:endParaRPr>
          </a:p>
        </p:txBody>
      </p:sp>
    </p:spTree>
    <p:extLst>
      <p:ext uri="{BB962C8B-B14F-4D97-AF65-F5344CB8AC3E}">
        <p14:creationId xmlns:p14="http://schemas.microsoft.com/office/powerpoint/2010/main" val="3342085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285454"/>
            <a:ext cx="5448300" cy="5170646"/>
          </a:xfrm>
          <a:prstGeom prst="rect">
            <a:avLst/>
          </a:prstGeom>
        </p:spPr>
        <p:txBody>
          <a:bodyPr wrap="square">
            <a:spAutoFit/>
          </a:bodyPr>
          <a:lstStyle/>
          <a:p>
            <a:pPr lvl="0"/>
            <a:r>
              <a:rPr lang="en-US" sz="2400" b="1" dirty="0">
                <a:latin typeface="Calibri Light" panose="020F0302020204030204" pitchFamily="34" charset="0"/>
                <a:ea typeface="PMingLiU" panose="02020500000000000000" pitchFamily="18" charset="-120"/>
              </a:rPr>
              <a:t>Next </a:t>
            </a:r>
          </a:p>
          <a:p>
            <a:r>
              <a:rPr lang="en-US" dirty="0" smtClean="0">
                <a:latin typeface="Calibri Light" panose="020F0302020204030204" pitchFamily="34" charset="0"/>
                <a:ea typeface="PMingLiU" panose="02020500000000000000" pitchFamily="18" charset="-120"/>
              </a:rPr>
              <a:t>The </a:t>
            </a:r>
            <a:r>
              <a:rPr lang="en-US" dirty="0">
                <a:latin typeface="Calibri Light" panose="020F0302020204030204" pitchFamily="34" charset="0"/>
                <a:ea typeface="PMingLiU" panose="02020500000000000000" pitchFamily="18" charset="-120"/>
              </a:rPr>
              <a:t>platform is a </a:t>
            </a:r>
            <a:r>
              <a:rPr lang="en-US" dirty="0" smtClean="0">
                <a:latin typeface="Calibri Light" panose="020F0302020204030204" pitchFamily="34" charset="0"/>
                <a:ea typeface="PMingLiU" panose="02020500000000000000" pitchFamily="18" charset="-120"/>
              </a:rPr>
              <a:t>basic </a:t>
            </a:r>
            <a:r>
              <a:rPr lang="en-US" dirty="0">
                <a:latin typeface="Calibri Light" panose="020F0302020204030204" pitchFamily="34" charset="0"/>
                <a:ea typeface="PMingLiU" panose="02020500000000000000" pitchFamily="18" charset="-120"/>
              </a:rPr>
              <a:t>prototype, but easy to </a:t>
            </a:r>
            <a:r>
              <a:rPr lang="en-US" dirty="0" smtClean="0">
                <a:latin typeface="Calibri Light" panose="020F0302020204030204" pitchFamily="34" charset="0"/>
                <a:ea typeface="PMingLiU" panose="02020500000000000000" pitchFamily="18" charset="-120"/>
              </a:rPr>
              <a:t>use and well received by students.</a:t>
            </a:r>
            <a:endParaRPr lang="en-US" dirty="0">
              <a:latin typeface="Calibri Light" panose="020F0302020204030204" pitchFamily="34" charset="0"/>
              <a:ea typeface="PMingLiU" panose="02020500000000000000" pitchFamily="18" charset="-120"/>
            </a:endParaRPr>
          </a:p>
          <a:p>
            <a:endParaRPr lang="en-US" dirty="0" smtClean="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It </a:t>
            </a:r>
            <a:r>
              <a:rPr lang="en-US" dirty="0">
                <a:latin typeface="Calibri Light" panose="020F0302020204030204" pitchFamily="34" charset="0"/>
                <a:ea typeface="PMingLiU" panose="02020500000000000000" pitchFamily="18" charset="-120"/>
              </a:rPr>
              <a:t>can take any form </a:t>
            </a:r>
            <a:r>
              <a:rPr lang="en-US" dirty="0" smtClean="0">
                <a:latin typeface="Calibri Light" panose="020F0302020204030204" pitchFamily="34" charset="0"/>
                <a:ea typeface="PMingLiU" panose="02020500000000000000" pitchFamily="18" charset="-120"/>
              </a:rPr>
              <a:t>(e.g</a:t>
            </a:r>
            <a:r>
              <a:rPr lang="en-US" dirty="0">
                <a:latin typeface="Calibri Light" panose="020F0302020204030204" pitchFamily="34" charset="0"/>
                <a:ea typeface="PMingLiU" panose="02020500000000000000" pitchFamily="18" charset="-120"/>
              </a:rPr>
              <a:t>. an interior building </a:t>
            </a:r>
            <a:r>
              <a:rPr lang="en-US" dirty="0" smtClean="0">
                <a:latin typeface="Calibri Light" panose="020F0302020204030204" pitchFamily="34" charset="0"/>
                <a:ea typeface="PMingLiU" panose="02020500000000000000" pitchFamily="18" charset="-120"/>
              </a:rPr>
              <a:t>space</a:t>
            </a:r>
            <a:r>
              <a:rPr lang="en-US" dirty="0">
                <a:latin typeface="Calibri Light" panose="020F0302020204030204" pitchFamily="34" charset="0"/>
                <a:ea typeface="PMingLiU" panose="02020500000000000000" pitchFamily="18" charset="-120"/>
              </a:rPr>
              <a:t>) </a:t>
            </a:r>
            <a:r>
              <a:rPr lang="en-US" dirty="0" smtClean="0">
                <a:latin typeface="Calibri Light" panose="020F0302020204030204" pitchFamily="34" charset="0"/>
                <a:ea typeface="PMingLiU" panose="02020500000000000000" pitchFamily="18" charset="-120"/>
              </a:rPr>
              <a:t>... coding </a:t>
            </a:r>
            <a:r>
              <a:rPr lang="en-US" dirty="0">
                <a:latin typeface="Calibri Light" panose="020F0302020204030204" pitchFamily="34" charset="0"/>
                <a:ea typeface="PMingLiU" panose="02020500000000000000" pitchFamily="18" charset="-120"/>
              </a:rPr>
              <a:t>can be </a:t>
            </a:r>
            <a:r>
              <a:rPr lang="en-US" dirty="0" smtClean="0">
                <a:latin typeface="Calibri Light" panose="020F0302020204030204" pitchFamily="34" charset="0"/>
                <a:ea typeface="PMingLiU" panose="02020500000000000000" pitchFamily="18" charset="-120"/>
              </a:rPr>
              <a:t>easily adapted,</a:t>
            </a:r>
            <a:endParaRPr lang="en-US" dirty="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 and applied </a:t>
            </a:r>
            <a:r>
              <a:rPr lang="en-US" dirty="0">
                <a:latin typeface="Calibri Light" panose="020F0302020204030204" pitchFamily="34" charset="0"/>
                <a:ea typeface="PMingLiU" panose="02020500000000000000" pitchFamily="18" charset="-120"/>
              </a:rPr>
              <a:t>at any </a:t>
            </a:r>
            <a:r>
              <a:rPr lang="en-US" dirty="0" smtClean="0">
                <a:latin typeface="Calibri Light" panose="020F0302020204030204" pitchFamily="34" charset="0"/>
                <a:ea typeface="PMingLiU" panose="02020500000000000000" pitchFamily="18" charset="-120"/>
              </a:rPr>
              <a:t>level.</a:t>
            </a:r>
            <a:endParaRPr lang="en-US" dirty="0">
              <a:latin typeface="Calibri Light" panose="020F0302020204030204" pitchFamily="34" charset="0"/>
              <a:ea typeface="PMingLiU" panose="02020500000000000000" pitchFamily="18" charset="-120"/>
            </a:endParaRPr>
          </a:p>
          <a:p>
            <a:r>
              <a:rPr lang="en-US" dirty="0">
                <a:latin typeface="Calibri Light" panose="020F0302020204030204" pitchFamily="34" charset="0"/>
                <a:ea typeface="PMingLiU" panose="02020500000000000000" pitchFamily="18" charset="-120"/>
              </a:rPr>
              <a:t> </a:t>
            </a:r>
            <a:endParaRPr lang="en-US" dirty="0" smtClean="0">
              <a:latin typeface="Calibri Light" panose="020F0302020204030204" pitchFamily="34" charset="0"/>
              <a:ea typeface="PMingLiU" panose="02020500000000000000" pitchFamily="18" charset="-120"/>
            </a:endParaRPr>
          </a:p>
          <a:p>
            <a:endParaRPr lang="en-HK" dirty="0">
              <a:latin typeface="Calibri Light" panose="020F0302020204030204" pitchFamily="34" charset="0"/>
              <a:ea typeface="PMingLiU" panose="02020500000000000000" pitchFamily="18" charset="-120"/>
            </a:endParaRPr>
          </a:p>
          <a:p>
            <a:endParaRPr lang="en-HK" dirty="0" smtClean="0">
              <a:latin typeface="Calibri Light" panose="020F0302020204030204" pitchFamily="34" charset="0"/>
              <a:ea typeface="PMingLiU" panose="02020500000000000000" pitchFamily="18" charset="-120"/>
            </a:endParaRPr>
          </a:p>
          <a:p>
            <a:endParaRPr lang="en-HK" dirty="0">
              <a:latin typeface="Calibri Light" panose="020F0302020204030204" pitchFamily="34" charset="0"/>
              <a:ea typeface="PMingLiU" panose="02020500000000000000" pitchFamily="18" charset="-120"/>
            </a:endParaRPr>
          </a:p>
          <a:p>
            <a:endParaRPr lang="en-HK" dirty="0" smtClean="0">
              <a:latin typeface="Calibri Light" panose="020F0302020204030204" pitchFamily="34" charset="0"/>
              <a:ea typeface="PMingLiU" panose="02020500000000000000" pitchFamily="18" charset="-120"/>
            </a:endParaRPr>
          </a:p>
          <a:p>
            <a:endParaRPr lang="en-HK" dirty="0">
              <a:latin typeface="Calibri Light" panose="020F0302020204030204" pitchFamily="34" charset="0"/>
              <a:ea typeface="PMingLiU" panose="02020500000000000000" pitchFamily="18" charset="-120"/>
            </a:endParaRPr>
          </a:p>
          <a:p>
            <a:endParaRPr lang="en-HK" dirty="0" smtClean="0">
              <a:latin typeface="Calibri Light" panose="020F0302020204030204" pitchFamily="34" charset="0"/>
              <a:ea typeface="PMingLiU" panose="02020500000000000000" pitchFamily="18" charset="-120"/>
            </a:endParaRPr>
          </a:p>
          <a:p>
            <a:endParaRPr lang="en-HK" dirty="0">
              <a:latin typeface="Calibri Light" panose="020F0302020204030204" pitchFamily="34" charset="0"/>
              <a:ea typeface="PMingLiU" panose="02020500000000000000" pitchFamily="18" charset="-120"/>
            </a:endParaRPr>
          </a:p>
          <a:p>
            <a:endParaRPr lang="en-HK" dirty="0" smtClean="0">
              <a:latin typeface="Calibri Light" panose="020F0302020204030204" pitchFamily="34" charset="0"/>
              <a:ea typeface="PMingLiU" panose="02020500000000000000" pitchFamily="18" charset="-120"/>
            </a:endParaRPr>
          </a:p>
          <a:p>
            <a:endParaRPr lang="en-HK" dirty="0">
              <a:latin typeface="Calibri Light" panose="020F0302020204030204" pitchFamily="34" charset="0"/>
              <a:ea typeface="PMingLiU" panose="02020500000000000000" pitchFamily="18" charset="-120"/>
            </a:endParaRPr>
          </a:p>
          <a:p>
            <a:endParaRPr lang="en-HK" dirty="0" smtClean="0">
              <a:latin typeface="Calibri Light" panose="020F0302020204030204" pitchFamily="34" charset="0"/>
              <a:ea typeface="PMingLiU" panose="02020500000000000000" pitchFamily="18" charset="-120"/>
            </a:endParaRPr>
          </a:p>
        </p:txBody>
      </p:sp>
      <p:pic>
        <p:nvPicPr>
          <p:cNvPr id="3" name="Picture 2"/>
          <p:cNvPicPr>
            <a:picLocks noChangeAspect="1"/>
          </p:cNvPicPr>
          <p:nvPr/>
        </p:nvPicPr>
        <p:blipFill rotWithShape="1">
          <a:blip r:embed="rId3"/>
          <a:srcRect l="4945" t="17908" r="57267" b="5911"/>
          <a:stretch/>
        </p:blipFill>
        <p:spPr>
          <a:xfrm>
            <a:off x="3362325" y="2894192"/>
            <a:ext cx="5356979" cy="3037463"/>
          </a:xfrm>
          <a:prstGeom prst="rect">
            <a:avLst/>
          </a:prstGeom>
        </p:spPr>
      </p:pic>
      <p:sp>
        <p:nvSpPr>
          <p:cNvPr id="4" name="Rectangle 3"/>
          <p:cNvSpPr/>
          <p:nvPr/>
        </p:nvSpPr>
        <p:spPr>
          <a:xfrm>
            <a:off x="4476793" y="5474455"/>
            <a:ext cx="3128042" cy="307777"/>
          </a:xfrm>
          <a:prstGeom prst="rect">
            <a:avLst/>
          </a:prstGeom>
        </p:spPr>
        <p:txBody>
          <a:bodyPr wrap="square">
            <a:spAutoFit/>
          </a:bodyPr>
          <a:lstStyle/>
          <a:p>
            <a:pPr algn="ctr"/>
            <a:r>
              <a:rPr lang="en-HK" sz="1400" dirty="0" smtClean="0">
                <a:latin typeface="Calibri Light" panose="020F0302020204030204" pitchFamily="34" charset="0"/>
                <a:ea typeface="PMingLiU" panose="02020500000000000000" pitchFamily="18" charset="-120"/>
              </a:rPr>
              <a:t>Affordable &amp; Clean Energy (B)</a:t>
            </a:r>
            <a:endParaRPr lang="en-HK" sz="1400" dirty="0">
              <a:latin typeface="Calibri Light" panose="020F0302020204030204" pitchFamily="34" charset="0"/>
              <a:ea typeface="PMingLiU" panose="02020500000000000000" pitchFamily="18" charset="-120"/>
            </a:endParaRPr>
          </a:p>
        </p:txBody>
      </p:sp>
      <p:sp>
        <p:nvSpPr>
          <p:cNvPr id="5" name="Rectangle 4"/>
          <p:cNvSpPr/>
          <p:nvPr/>
        </p:nvSpPr>
        <p:spPr>
          <a:xfrm>
            <a:off x="368300" y="4721416"/>
            <a:ext cx="2277533" cy="1200329"/>
          </a:xfrm>
          <a:prstGeom prst="rect">
            <a:avLst/>
          </a:prstGeom>
        </p:spPr>
        <p:txBody>
          <a:bodyPr wrap="square">
            <a:spAutoFit/>
          </a:bodyPr>
          <a:lstStyle/>
          <a:p>
            <a:r>
              <a:rPr lang="en-US" dirty="0" smtClean="0">
                <a:latin typeface="Calibri Light" panose="020F0302020204030204" pitchFamily="34" charset="0"/>
                <a:ea typeface="PMingLiU" panose="02020500000000000000" pitchFamily="18" charset="-120"/>
              </a:rPr>
              <a:t>Now ... looking </a:t>
            </a:r>
            <a:r>
              <a:rPr lang="en-US" dirty="0">
                <a:latin typeface="Calibri Light" panose="020F0302020204030204" pitchFamily="34" charset="0"/>
                <a:ea typeface="PMingLiU" panose="02020500000000000000" pitchFamily="18" charset="-120"/>
              </a:rPr>
              <a:t>for funding to develop it and text it within different courses.</a:t>
            </a:r>
          </a:p>
        </p:txBody>
      </p:sp>
    </p:spTree>
    <p:extLst>
      <p:ext uri="{BB962C8B-B14F-4D97-AF65-F5344CB8AC3E}">
        <p14:creationId xmlns:p14="http://schemas.microsoft.com/office/powerpoint/2010/main" val="3227535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636D9F-6C66-D740-8ADC-2E88FA0E2B29}"/>
              </a:ext>
            </a:extLst>
          </p:cNvPr>
          <p:cNvPicPr>
            <a:picLocks noChangeAspect="1"/>
          </p:cNvPicPr>
          <p:nvPr/>
        </p:nvPicPr>
        <p:blipFill rotWithShape="1">
          <a:blip r:embed="rId3">
            <a:alphaModFix amt="50000"/>
            <a:duotone>
              <a:schemeClr val="accent1">
                <a:shade val="45000"/>
                <a:satMod val="135000"/>
              </a:schemeClr>
              <a:prstClr val="white"/>
            </a:duotone>
            <a:extLst>
              <a:ext uri="{BEBA8EAE-BF5A-486C-A8C5-ECC9F3942E4B}">
                <a14:imgProps xmlns:a14="http://schemas.microsoft.com/office/drawing/2010/main">
                  <a14:imgLayer r:embed="rId4">
                    <a14:imgEffect>
                      <a14:artisticTexturizer/>
                    </a14:imgEffect>
                    <a14:imgEffect>
                      <a14:sharpenSoften amount="50000"/>
                    </a14:imgEffect>
                    <a14:imgEffect>
                      <a14:saturation sat="0"/>
                    </a14:imgEffect>
                    <a14:imgEffect>
                      <a14:brightnessContrast bright="40000" contrast="40000"/>
                    </a14:imgEffect>
                  </a14:imgLayer>
                </a14:imgProps>
              </a:ext>
            </a:extLst>
          </a:blip>
          <a:srcRect t="2597"/>
          <a:stretch/>
        </p:blipFill>
        <p:spPr>
          <a:xfrm>
            <a:off x="-3277" y="1712657"/>
            <a:ext cx="9147277" cy="5145343"/>
          </a:xfrm>
          <a:prstGeom prst="rect">
            <a:avLst/>
          </a:prstGeom>
        </p:spPr>
      </p:pic>
      <p:sp>
        <p:nvSpPr>
          <p:cNvPr id="13" name="Subtitle 2">
            <a:extLst>
              <a:ext uri="{FF2B5EF4-FFF2-40B4-BE49-F238E27FC236}">
                <a16:creationId xmlns:a16="http://schemas.microsoft.com/office/drawing/2014/main" id="{F0501217-7435-EE46-9BC9-DD5D61CA1043}"/>
              </a:ext>
            </a:extLst>
          </p:cNvPr>
          <p:cNvSpPr txBox="1">
            <a:spLocks/>
          </p:cNvSpPr>
          <p:nvPr/>
        </p:nvSpPr>
        <p:spPr>
          <a:xfrm>
            <a:off x="175862" y="491613"/>
            <a:ext cx="8917858" cy="4301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HK" sz="1600" dirty="0" smtClean="0"/>
              <a:t>Half-day Virtual Forum</a:t>
            </a:r>
          </a:p>
          <a:p>
            <a:pPr marL="0" indent="0" algn="ctr">
              <a:lnSpc>
                <a:spcPct val="100000"/>
              </a:lnSpc>
              <a:spcBef>
                <a:spcPts val="0"/>
              </a:spcBef>
              <a:buNone/>
            </a:pPr>
            <a:r>
              <a:rPr lang="en-HK" sz="1600" dirty="0" smtClean="0"/>
              <a:t>Outline T&amp;L 2019-20 The HKU Experience</a:t>
            </a:r>
          </a:p>
          <a:p>
            <a:pPr marL="0" indent="0" algn="ctr">
              <a:lnSpc>
                <a:spcPct val="100000"/>
              </a:lnSpc>
              <a:spcBef>
                <a:spcPts val="0"/>
              </a:spcBef>
              <a:buNone/>
            </a:pPr>
            <a:endParaRPr lang="en-HK" sz="1200" dirty="0" smtClean="0">
              <a:solidFill>
                <a:srgbClr val="FFFFFF"/>
              </a:solidFill>
            </a:endParaRPr>
          </a:p>
          <a:p>
            <a:pPr marL="0" indent="0" algn="ctr">
              <a:lnSpc>
                <a:spcPct val="100000"/>
              </a:lnSpc>
              <a:spcBef>
                <a:spcPts val="0"/>
              </a:spcBef>
              <a:buNone/>
            </a:pPr>
            <a:endParaRPr lang="en-HK" sz="1200" dirty="0">
              <a:solidFill>
                <a:srgbClr val="FFFFFF"/>
              </a:solidFill>
            </a:endParaRPr>
          </a:p>
          <a:p>
            <a:pPr marL="0" indent="0" algn="ctr">
              <a:lnSpc>
                <a:spcPct val="100000"/>
              </a:lnSpc>
              <a:spcBef>
                <a:spcPts val="0"/>
              </a:spcBef>
              <a:buNone/>
            </a:pPr>
            <a:endParaRPr lang="en-HK" sz="1200" dirty="0" smtClean="0">
              <a:solidFill>
                <a:srgbClr val="FFFFFF"/>
              </a:solidFill>
            </a:endParaRPr>
          </a:p>
          <a:p>
            <a:pPr marL="0" indent="0" algn="ctr">
              <a:lnSpc>
                <a:spcPct val="100000"/>
              </a:lnSpc>
              <a:spcBef>
                <a:spcPts val="0"/>
              </a:spcBef>
              <a:buNone/>
            </a:pPr>
            <a:endParaRPr lang="en-HK" sz="1200" dirty="0" smtClean="0">
              <a:solidFill>
                <a:srgbClr val="FFFFFF"/>
              </a:solidFill>
            </a:endParaRPr>
          </a:p>
          <a:p>
            <a:pPr marL="0" indent="0" algn="ctr">
              <a:lnSpc>
                <a:spcPct val="100000"/>
              </a:lnSpc>
              <a:spcBef>
                <a:spcPts val="0"/>
              </a:spcBef>
              <a:buNone/>
            </a:pPr>
            <a:r>
              <a:rPr lang="en-HK" sz="1200" dirty="0" smtClean="0">
                <a:solidFill>
                  <a:srgbClr val="FFFFFF"/>
                </a:solidFill>
              </a:rPr>
              <a:t>(11</a:t>
            </a:r>
            <a:endParaRPr lang="en-HK" sz="1200" dirty="0" smtClean="0"/>
          </a:p>
          <a:p>
            <a:pPr marL="0" indent="0" algn="ctr">
              <a:lnSpc>
                <a:spcPct val="100000"/>
              </a:lnSpc>
              <a:spcBef>
                <a:spcPts val="0"/>
              </a:spcBef>
              <a:buNone/>
            </a:pPr>
            <a:r>
              <a:rPr lang="en-US" sz="1800" b="1" dirty="0" smtClean="0">
                <a:latin typeface="+mj-lt"/>
              </a:rPr>
              <a:t>CCHU9001 (2019-20)</a:t>
            </a:r>
          </a:p>
          <a:p>
            <a:pPr marL="0" indent="0" algn="ctr">
              <a:lnSpc>
                <a:spcPct val="100000"/>
              </a:lnSpc>
              <a:spcBef>
                <a:spcPts val="0"/>
              </a:spcBef>
              <a:buNone/>
            </a:pPr>
            <a:r>
              <a:rPr lang="en-US" sz="3200" b="1" dirty="0" smtClean="0">
                <a:latin typeface="+mj-lt"/>
              </a:rPr>
              <a:t>An Experiment in </a:t>
            </a:r>
          </a:p>
          <a:p>
            <a:pPr marL="0" indent="0" algn="ctr">
              <a:lnSpc>
                <a:spcPct val="100000"/>
              </a:lnSpc>
              <a:spcBef>
                <a:spcPts val="0"/>
              </a:spcBef>
              <a:buNone/>
            </a:pPr>
            <a:r>
              <a:rPr lang="en-US" sz="3200" b="1" dirty="0" smtClean="0">
                <a:latin typeface="+mj-lt"/>
              </a:rPr>
              <a:t>Authentic Digital Assessment</a:t>
            </a:r>
            <a:endParaRPr lang="en-US" sz="3200" dirty="0" smtClean="0">
              <a:latin typeface="+mj-lt"/>
            </a:endParaRPr>
          </a:p>
          <a:p>
            <a:pPr marL="0" indent="0" algn="ctr">
              <a:lnSpc>
                <a:spcPct val="100000"/>
              </a:lnSpc>
              <a:spcBef>
                <a:spcPts val="0"/>
              </a:spcBef>
              <a:buNone/>
            </a:pPr>
            <a:endParaRPr lang="en-HK" sz="1600" dirty="0" smtClean="0"/>
          </a:p>
          <a:p>
            <a:pPr marL="0" indent="0" algn="ctr">
              <a:lnSpc>
                <a:spcPct val="100000"/>
              </a:lnSpc>
              <a:spcBef>
                <a:spcPts val="0"/>
              </a:spcBef>
              <a:buNone/>
            </a:pPr>
            <a:endParaRPr lang="en-HK" sz="1600" dirty="0" smtClean="0"/>
          </a:p>
          <a:p>
            <a:pPr marL="0" indent="0" algn="ctr">
              <a:lnSpc>
                <a:spcPct val="100000"/>
              </a:lnSpc>
              <a:spcBef>
                <a:spcPts val="0"/>
              </a:spcBef>
              <a:buNone/>
            </a:pPr>
            <a:endParaRPr lang="en-HK" sz="1600" dirty="0"/>
          </a:p>
          <a:p>
            <a:pPr marL="0" indent="0" algn="ctr">
              <a:lnSpc>
                <a:spcPct val="100000"/>
              </a:lnSpc>
              <a:spcBef>
                <a:spcPts val="0"/>
              </a:spcBef>
              <a:buNone/>
            </a:pPr>
            <a:r>
              <a:rPr lang="en-HK" sz="1600" dirty="0"/>
              <a:t>Mathew PRYOR</a:t>
            </a:r>
          </a:p>
          <a:p>
            <a:pPr marL="0" indent="0" algn="ctr">
              <a:lnSpc>
                <a:spcPct val="100000"/>
              </a:lnSpc>
              <a:spcBef>
                <a:spcPts val="0"/>
              </a:spcBef>
              <a:buNone/>
            </a:pPr>
            <a:r>
              <a:rPr lang="en-HK" sz="1600" dirty="0"/>
              <a:t>(Lynn H.Y.N. LIN</a:t>
            </a:r>
            <a:r>
              <a:rPr lang="en-HK" sz="1600" dirty="0" smtClean="0"/>
              <a:t>)</a:t>
            </a:r>
            <a:endParaRPr lang="en-HK" sz="1600" dirty="0"/>
          </a:p>
        </p:txBody>
      </p:sp>
    </p:spTree>
    <p:extLst>
      <p:ext uri="{BB962C8B-B14F-4D97-AF65-F5344CB8AC3E}">
        <p14:creationId xmlns:p14="http://schemas.microsoft.com/office/powerpoint/2010/main" val="1117033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044" y="295844"/>
            <a:ext cx="4486023" cy="2954655"/>
          </a:xfrm>
          <a:prstGeom prst="rect">
            <a:avLst/>
          </a:prstGeom>
        </p:spPr>
        <p:txBody>
          <a:bodyPr wrap="square">
            <a:spAutoFit/>
          </a:bodyPr>
          <a:lstStyle/>
          <a:p>
            <a:r>
              <a:rPr lang="en-HK" sz="2400" b="1" dirty="0">
                <a:latin typeface="Calibri Light" panose="020F0302020204030204" pitchFamily="34" charset="0"/>
                <a:ea typeface="PMingLiU" panose="02020500000000000000" pitchFamily="18" charset="-120"/>
              </a:rPr>
              <a:t>Learning Objectives</a:t>
            </a:r>
            <a:endParaRPr lang="en-US" sz="2400" b="1" dirty="0">
              <a:latin typeface="Calibri Light" panose="020F0302020204030204" pitchFamily="34" charset="0"/>
              <a:ea typeface="PMingLiU" panose="02020500000000000000" pitchFamily="18" charset="-120"/>
            </a:endParaRPr>
          </a:p>
          <a:p>
            <a:endParaRPr lang="en-US" dirty="0" smtClean="0">
              <a:latin typeface="Calibri Light" panose="020F0302020204030204" pitchFamily="34" charset="0"/>
              <a:ea typeface="PMingLiU" panose="02020500000000000000" pitchFamily="18" charset="-120"/>
            </a:endParaRPr>
          </a:p>
          <a:p>
            <a:pPr marL="1166813" indent="-1166813"/>
            <a:r>
              <a:rPr lang="en-US" u="sng" dirty="0" smtClean="0">
                <a:latin typeface="Calibri Light" panose="020F0302020204030204" pitchFamily="34" charset="0"/>
                <a:ea typeface="PMingLiU" panose="02020500000000000000" pitchFamily="18" charset="-120"/>
              </a:rPr>
              <a:t>Knowledge</a:t>
            </a:r>
            <a:r>
              <a:rPr lang="en-US" dirty="0">
                <a:latin typeface="Calibri Light" panose="020F0302020204030204" pitchFamily="34" charset="0"/>
                <a:ea typeface="PMingLiU" panose="02020500000000000000" pitchFamily="18" charset="-120"/>
              </a:rPr>
              <a:t>	</a:t>
            </a:r>
            <a:r>
              <a:rPr lang="en-US" dirty="0" smtClean="0">
                <a:latin typeface="Calibri Light" panose="020F0302020204030204" pitchFamily="34" charset="0"/>
                <a:ea typeface="PMingLiU" panose="02020500000000000000" pitchFamily="18" charset="-120"/>
              </a:rPr>
              <a:t>Sustainability </a:t>
            </a:r>
            <a:r>
              <a:rPr lang="en-US" dirty="0">
                <a:latin typeface="Calibri Light" panose="020F0302020204030204" pitchFamily="34" charset="0"/>
                <a:ea typeface="PMingLiU" panose="02020500000000000000" pitchFamily="18" charset="-120"/>
              </a:rPr>
              <a:t>principles </a:t>
            </a:r>
            <a:r>
              <a:rPr lang="en-US" dirty="0" smtClean="0">
                <a:latin typeface="Calibri Light" panose="020F0302020204030204" pitchFamily="34" charset="0"/>
                <a:ea typeface="PMingLiU" panose="02020500000000000000" pitchFamily="18" charset="-120"/>
              </a:rPr>
              <a:t>framed </a:t>
            </a:r>
            <a:r>
              <a:rPr lang="en-US" dirty="0">
                <a:latin typeface="Calibri Light" panose="020F0302020204030204" pitchFamily="34" charset="0"/>
                <a:ea typeface="PMingLiU" panose="02020500000000000000" pitchFamily="18" charset="-120"/>
              </a:rPr>
              <a:t>around issues of the UN’s </a:t>
            </a:r>
            <a:r>
              <a:rPr lang="en-US" dirty="0" smtClean="0">
                <a:latin typeface="Calibri Light" panose="020F0302020204030204" pitchFamily="34" charset="0"/>
                <a:ea typeface="PMingLiU" panose="02020500000000000000" pitchFamily="18" charset="-120"/>
              </a:rPr>
              <a:t>SDGs, as they relate </a:t>
            </a:r>
            <a:r>
              <a:rPr lang="en-US" dirty="0">
                <a:latin typeface="Calibri Light" panose="020F0302020204030204" pitchFamily="34" charset="0"/>
                <a:ea typeface="PMingLiU" panose="02020500000000000000" pitchFamily="18" charset="-120"/>
              </a:rPr>
              <a:t>to </a:t>
            </a:r>
            <a:r>
              <a:rPr lang="en-US" dirty="0" smtClean="0">
                <a:latin typeface="Calibri Light" panose="020F0302020204030204" pitchFamily="34" charset="0"/>
                <a:ea typeface="PMingLiU" panose="02020500000000000000" pitchFamily="18" charset="-120"/>
              </a:rPr>
              <a:t>Hong </a:t>
            </a:r>
            <a:r>
              <a:rPr lang="en-US" dirty="0" smtClean="0">
                <a:latin typeface="Calibri Light" panose="020F0302020204030204" pitchFamily="34" charset="0"/>
                <a:ea typeface="PMingLiU" panose="02020500000000000000" pitchFamily="18" charset="-120"/>
              </a:rPr>
              <a:t>Kong.</a:t>
            </a:r>
            <a:endParaRPr lang="en-US" dirty="0" smtClean="0">
              <a:latin typeface="Calibri Light" panose="020F0302020204030204" pitchFamily="34" charset="0"/>
              <a:ea typeface="PMingLiU" panose="02020500000000000000" pitchFamily="18" charset="-120"/>
            </a:endParaRPr>
          </a:p>
          <a:p>
            <a:pPr marL="1166813" indent="-1166813"/>
            <a:endParaRPr lang="en-US" dirty="0">
              <a:latin typeface="Calibri Light" panose="020F0302020204030204" pitchFamily="34" charset="0"/>
              <a:ea typeface="PMingLiU" panose="02020500000000000000" pitchFamily="18" charset="-120"/>
            </a:endParaRPr>
          </a:p>
          <a:p>
            <a:pPr marL="1166813" indent="-1166813"/>
            <a:r>
              <a:rPr lang="en-US" u="sng" dirty="0" smtClean="0">
                <a:latin typeface="Calibri Light" panose="020F0302020204030204" pitchFamily="34" charset="0"/>
                <a:ea typeface="PMingLiU" panose="02020500000000000000" pitchFamily="18" charset="-120"/>
              </a:rPr>
              <a:t>Skills</a:t>
            </a:r>
            <a:r>
              <a:rPr lang="en-US" dirty="0">
                <a:latin typeface="Calibri Light" panose="020F0302020204030204" pitchFamily="34" charset="0"/>
                <a:ea typeface="PMingLiU" panose="02020500000000000000" pitchFamily="18" charset="-120"/>
              </a:rPr>
              <a:t>	</a:t>
            </a:r>
            <a:r>
              <a:rPr lang="en-US" dirty="0" smtClean="0">
                <a:latin typeface="Calibri Light" panose="020F0302020204030204" pitchFamily="34" charset="0"/>
                <a:ea typeface="PMingLiU" panose="02020500000000000000" pitchFamily="18" charset="-120"/>
              </a:rPr>
              <a:t>Argumentation </a:t>
            </a:r>
            <a:r>
              <a:rPr lang="en-US" dirty="0">
                <a:latin typeface="Calibri Light" panose="020F0302020204030204" pitchFamily="34" charset="0"/>
                <a:ea typeface="PMingLiU" panose="02020500000000000000" pitchFamily="18" charset="-120"/>
              </a:rPr>
              <a:t>/ advocacy - making the case in a </a:t>
            </a:r>
            <a:r>
              <a:rPr lang="en-US" dirty="0" smtClean="0">
                <a:latin typeface="Calibri Light" panose="020F0302020204030204" pitchFamily="34" charset="0"/>
                <a:ea typeface="PMingLiU" panose="02020500000000000000" pitchFamily="18" charset="-120"/>
              </a:rPr>
              <a:t>complex </a:t>
            </a:r>
            <a:r>
              <a:rPr lang="en-US" dirty="0">
                <a:latin typeface="Calibri Light" panose="020F0302020204030204" pitchFamily="34" charset="0"/>
                <a:ea typeface="PMingLiU" panose="02020500000000000000" pitchFamily="18" charset="-120"/>
              </a:rPr>
              <a:t>(and post-factual) </a:t>
            </a:r>
            <a:r>
              <a:rPr lang="en-US" dirty="0" smtClean="0">
                <a:latin typeface="Calibri Light" panose="020F0302020204030204" pitchFamily="34" charset="0"/>
                <a:ea typeface="PMingLiU" panose="02020500000000000000" pitchFamily="18" charset="-120"/>
              </a:rPr>
              <a:t>world.</a:t>
            </a:r>
            <a:endParaRPr lang="en-US" dirty="0" smtClean="0">
              <a:latin typeface="Calibri Light" panose="020F0302020204030204" pitchFamily="34" charset="0"/>
              <a:ea typeface="PMingLiU" panose="02020500000000000000" pitchFamily="18" charset="-120"/>
            </a:endParaRPr>
          </a:p>
          <a:p>
            <a:pPr marL="1339850" indent="-1339850"/>
            <a:endParaRPr lang="en-US" dirty="0">
              <a:latin typeface="Calibri Light" panose="020F0302020204030204" pitchFamily="34" charset="0"/>
              <a:ea typeface="PMingLiU" panose="02020500000000000000" pitchFamily="18" charset="-120"/>
            </a:endParaRPr>
          </a:p>
        </p:txBody>
      </p:sp>
      <p:pic>
        <p:nvPicPr>
          <p:cNvPr id="5" name="Picture 4" descr="https://upload.wikimedia.org/wikipedia/commons/thumb/d/df/Sustainable_Development_Goals.png/787px-Sustainable_Development_Goals.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201574" y="681718"/>
            <a:ext cx="3641464" cy="2182906"/>
          </a:xfrm>
          <a:prstGeom prst="rect">
            <a:avLst/>
          </a:prstGeom>
          <a:noFill/>
          <a:ln>
            <a:no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6989" y="3250500"/>
            <a:ext cx="6044332" cy="3266048"/>
          </a:xfrm>
          <a:prstGeom prst="rect">
            <a:avLst/>
          </a:prstGeom>
        </p:spPr>
      </p:pic>
      <p:sp>
        <p:nvSpPr>
          <p:cNvPr id="6" name="Rectangle 5"/>
          <p:cNvSpPr/>
          <p:nvPr/>
        </p:nvSpPr>
        <p:spPr>
          <a:xfrm>
            <a:off x="329044" y="6224160"/>
            <a:ext cx="2614789" cy="338554"/>
          </a:xfrm>
          <a:prstGeom prst="rect">
            <a:avLst/>
          </a:prstGeom>
        </p:spPr>
        <p:txBody>
          <a:bodyPr wrap="square">
            <a:spAutoFit/>
          </a:bodyPr>
          <a:lstStyle/>
          <a:p>
            <a:r>
              <a:rPr lang="en-US" sz="1600" i="1" dirty="0">
                <a:solidFill>
                  <a:srgbClr val="0033CC"/>
                </a:solidFill>
                <a:latin typeface="+mj-lt"/>
                <a:ea typeface="PMingLiU" panose="02020500000000000000" pitchFamily="18" charset="-120"/>
                <a:cs typeface="Calibri" panose="020F0502020204030204" pitchFamily="34" charset="0"/>
              </a:rPr>
              <a:t>Last Year .... </a:t>
            </a:r>
            <a:endParaRPr lang="en-US" sz="1600" i="1" dirty="0">
              <a:solidFill>
                <a:srgbClr val="0033CC"/>
              </a:solidFill>
              <a:latin typeface="+mj-lt"/>
              <a:ea typeface="PMingLiU"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3281204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046" y="275063"/>
            <a:ext cx="5770812" cy="3231654"/>
          </a:xfrm>
          <a:prstGeom prst="rect">
            <a:avLst/>
          </a:prstGeom>
        </p:spPr>
        <p:txBody>
          <a:bodyPr wrap="square">
            <a:spAutoFit/>
          </a:bodyPr>
          <a:lstStyle/>
          <a:p>
            <a:pPr lvl="0"/>
            <a:r>
              <a:rPr lang="en-HK" sz="2400" b="1" dirty="0" smtClean="0">
                <a:latin typeface="Calibri Light" panose="020F0302020204030204" pitchFamily="34" charset="0"/>
                <a:ea typeface="PMingLiU" panose="02020500000000000000" pitchFamily="18" charset="-120"/>
              </a:rPr>
              <a:t>Now (all) online</a:t>
            </a:r>
            <a:endParaRPr lang="en-US" sz="2400" b="1" dirty="0">
              <a:latin typeface="Calibri Light" panose="020F0302020204030204" pitchFamily="34" charset="0"/>
              <a:ea typeface="PMingLiU" panose="02020500000000000000" pitchFamily="18" charset="-120"/>
            </a:endParaRPr>
          </a:p>
          <a:p>
            <a:pPr lvl="0"/>
            <a:r>
              <a:rPr lang="en-US" dirty="0" smtClean="0">
                <a:latin typeface="Calibri Light" panose="020F0302020204030204" pitchFamily="34" charset="0"/>
                <a:ea typeface="PMingLiU" panose="02020500000000000000" pitchFamily="18" charset="-120"/>
              </a:rPr>
              <a:t>Further </a:t>
            </a:r>
            <a:r>
              <a:rPr lang="en-US" dirty="0">
                <a:latin typeface="Calibri Light" panose="020F0302020204030204" pitchFamily="34" charset="0"/>
                <a:ea typeface="PMingLiU" panose="02020500000000000000" pitchFamily="18" charset="-120"/>
              </a:rPr>
              <a:t>development of the </a:t>
            </a:r>
            <a:r>
              <a:rPr lang="en-US" dirty="0" smtClean="0">
                <a:latin typeface="Calibri Light" panose="020F0302020204030204" pitchFamily="34" charset="0"/>
                <a:ea typeface="PMingLiU" panose="02020500000000000000" pitchFamily="18" charset="-120"/>
              </a:rPr>
              <a:t>course within its flipped </a:t>
            </a:r>
            <a:r>
              <a:rPr lang="en-US" dirty="0">
                <a:latin typeface="Calibri Light" panose="020F0302020204030204" pitchFamily="34" charset="0"/>
                <a:ea typeface="PMingLiU" panose="02020500000000000000" pitchFamily="18" charset="-120"/>
              </a:rPr>
              <a:t>class </a:t>
            </a:r>
            <a:r>
              <a:rPr lang="en-US" dirty="0" smtClean="0">
                <a:latin typeface="Calibri Light" panose="020F0302020204030204" pitchFamily="34" charset="0"/>
                <a:ea typeface="PMingLiU" panose="02020500000000000000" pitchFamily="18" charset="-120"/>
              </a:rPr>
              <a:t>format,  in 2020, course was adapted </a:t>
            </a:r>
            <a:r>
              <a:rPr lang="en-US" dirty="0">
                <a:latin typeface="Calibri Light" panose="020F0302020204030204" pitchFamily="34" charset="0"/>
                <a:ea typeface="PMingLiU" panose="02020500000000000000" pitchFamily="18" charset="-120"/>
              </a:rPr>
              <a:t>to </a:t>
            </a:r>
            <a:r>
              <a:rPr lang="en-US" dirty="0" smtClean="0">
                <a:latin typeface="Calibri Light" panose="020F0302020204030204" pitchFamily="34" charset="0"/>
                <a:ea typeface="PMingLiU" panose="02020500000000000000" pitchFamily="18" charset="-120"/>
              </a:rPr>
              <a:t>run </a:t>
            </a:r>
            <a:r>
              <a:rPr lang="en-US" dirty="0">
                <a:latin typeface="Calibri Light" panose="020F0302020204030204" pitchFamily="34" charset="0"/>
                <a:ea typeface="PMingLiU" panose="02020500000000000000" pitchFamily="18" charset="-120"/>
              </a:rPr>
              <a:t>100% </a:t>
            </a:r>
            <a:r>
              <a:rPr lang="en-US" dirty="0" smtClean="0">
                <a:latin typeface="Calibri Light" panose="020F0302020204030204" pitchFamily="34" charset="0"/>
                <a:ea typeface="PMingLiU" panose="02020500000000000000" pitchFamily="18" charset="-120"/>
              </a:rPr>
              <a:t>online. </a:t>
            </a:r>
            <a:endParaRPr lang="en-US" dirty="0">
              <a:latin typeface="Calibri Light" panose="020F0302020204030204" pitchFamily="34" charset="0"/>
              <a:ea typeface="PMingLiU" panose="02020500000000000000" pitchFamily="18" charset="-120"/>
            </a:endParaRPr>
          </a:p>
          <a:p>
            <a:endParaRPr lang="en-HK" i="1" dirty="0">
              <a:solidFill>
                <a:srgbClr val="FF0000"/>
              </a:solidFill>
              <a:latin typeface="Calibri Light" panose="020F0302020204030204" pitchFamily="34" charset="0"/>
              <a:ea typeface="PMingLiU" panose="02020500000000000000" pitchFamily="18" charset="-120"/>
            </a:endParaRPr>
          </a:p>
          <a:p>
            <a:r>
              <a:rPr lang="en-US" dirty="0">
                <a:latin typeface="Calibri Light" panose="020F0302020204030204" pitchFamily="34" charset="0"/>
                <a:ea typeface="PMingLiU" panose="02020500000000000000" pitchFamily="18" charset="-120"/>
              </a:rPr>
              <a:t>Course run </a:t>
            </a:r>
            <a:r>
              <a:rPr lang="en-US" dirty="0" smtClean="0">
                <a:latin typeface="Calibri Light" panose="020F0302020204030204" pitchFamily="34" charset="0"/>
                <a:ea typeface="PMingLiU" panose="02020500000000000000" pitchFamily="18" charset="-120"/>
              </a:rPr>
              <a:t>using  </a:t>
            </a:r>
            <a:r>
              <a:rPr lang="en-US" dirty="0" err="1">
                <a:latin typeface="Calibri Light" panose="020F0302020204030204" pitchFamily="34" charset="0"/>
                <a:ea typeface="PMingLiU" panose="02020500000000000000" pitchFamily="18" charset="-120"/>
              </a:rPr>
              <a:t>edX</a:t>
            </a:r>
            <a:r>
              <a:rPr lang="en-US" dirty="0">
                <a:latin typeface="Calibri Light" panose="020F0302020204030204" pitchFamily="34" charset="0"/>
                <a:ea typeface="PMingLiU" panose="02020500000000000000" pitchFamily="18" charset="-120"/>
              </a:rPr>
              <a:t> + Google docs + </a:t>
            </a:r>
            <a:r>
              <a:rPr lang="en-US" dirty="0" smtClean="0">
                <a:latin typeface="Calibri Light" panose="020F0302020204030204" pitchFamily="34" charset="0"/>
                <a:ea typeface="PMingLiU" panose="02020500000000000000" pitchFamily="18" charset="-120"/>
              </a:rPr>
              <a:t>new </a:t>
            </a:r>
            <a:r>
              <a:rPr lang="en-US" b="1" dirty="0" smtClean="0">
                <a:latin typeface="Calibri Light" panose="020F0302020204030204" pitchFamily="34" charset="0"/>
                <a:ea typeface="PMingLiU" panose="02020500000000000000" pitchFamily="18" charset="-120"/>
              </a:rPr>
              <a:t>Digital </a:t>
            </a:r>
            <a:r>
              <a:rPr lang="en-US" b="1" dirty="0">
                <a:latin typeface="Calibri Light" panose="020F0302020204030204" pitchFamily="34" charset="0"/>
                <a:ea typeface="PMingLiU" panose="02020500000000000000" pitchFamily="18" charset="-120"/>
              </a:rPr>
              <a:t>Exhibition Space (DES</a:t>
            </a:r>
            <a:r>
              <a:rPr lang="en-US" b="1" dirty="0" smtClean="0">
                <a:latin typeface="Calibri Light" panose="020F0302020204030204" pitchFamily="34" charset="0"/>
                <a:ea typeface="PMingLiU" panose="02020500000000000000" pitchFamily="18" charset="-120"/>
              </a:rPr>
              <a:t>)</a:t>
            </a:r>
            <a:r>
              <a:rPr lang="en-US" dirty="0" smtClean="0">
                <a:latin typeface="Calibri Light" panose="020F0302020204030204" pitchFamily="34" charset="0"/>
                <a:ea typeface="PMingLiU" panose="02020500000000000000" pitchFamily="18" charset="-120"/>
              </a:rPr>
              <a:t>, with </a:t>
            </a:r>
            <a:r>
              <a:rPr lang="en-US" dirty="0">
                <a:latin typeface="Calibri Light" panose="020F0302020204030204" pitchFamily="34" charset="0"/>
                <a:ea typeface="PMingLiU" panose="02020500000000000000" pitchFamily="18" charset="-120"/>
              </a:rPr>
              <a:t>some other platforms (</a:t>
            </a:r>
            <a:r>
              <a:rPr lang="en-US" dirty="0" err="1">
                <a:latin typeface="Calibri Light" panose="020F0302020204030204" pitchFamily="34" charset="0"/>
                <a:ea typeface="PMingLiU" panose="02020500000000000000" pitchFamily="18" charset="-120"/>
              </a:rPr>
              <a:t>Padlet</a:t>
            </a:r>
            <a:r>
              <a:rPr lang="en-US" dirty="0">
                <a:latin typeface="Calibri Light" panose="020F0302020204030204" pitchFamily="34" charset="0"/>
                <a:ea typeface="PMingLiU" panose="02020500000000000000" pitchFamily="18" charset="-120"/>
              </a:rPr>
              <a:t>, </a:t>
            </a:r>
            <a:r>
              <a:rPr lang="en-US" dirty="0" err="1">
                <a:latin typeface="Calibri Light" panose="020F0302020204030204" pitchFamily="34" charset="0"/>
                <a:ea typeface="PMingLiU" panose="02020500000000000000" pitchFamily="18" charset="-120"/>
              </a:rPr>
              <a:t>Menti</a:t>
            </a:r>
            <a:r>
              <a:rPr lang="en-US" dirty="0">
                <a:latin typeface="Calibri Light" panose="020F0302020204030204" pitchFamily="34" charset="0"/>
                <a:ea typeface="PMingLiU" panose="02020500000000000000" pitchFamily="18" charset="-120"/>
              </a:rPr>
              <a:t>, etc.)</a:t>
            </a:r>
          </a:p>
          <a:p>
            <a:endParaRPr lang="en-US" i="1" dirty="0">
              <a:solidFill>
                <a:srgbClr val="FF0000"/>
              </a:solidFill>
              <a:latin typeface="Calibri Light" panose="020F0302020204030204" pitchFamily="34" charset="0"/>
              <a:ea typeface="PMingLiU" panose="02020500000000000000" pitchFamily="18" charset="-120"/>
            </a:endParaRPr>
          </a:p>
          <a:p>
            <a:r>
              <a:rPr lang="en-US" dirty="0">
                <a:latin typeface="Calibri Light" panose="020F0302020204030204" pitchFamily="34" charset="0"/>
                <a:ea typeface="PMingLiU" panose="02020500000000000000" pitchFamily="18" charset="-120"/>
              </a:rPr>
              <a:t> </a:t>
            </a:r>
          </a:p>
          <a:p>
            <a:pPr lvl="0"/>
            <a:endParaRPr lang="en-HK" dirty="0">
              <a:latin typeface="Calibri Light" panose="020F0302020204030204" pitchFamily="34" charset="0"/>
              <a:ea typeface="PMingLiU" panose="02020500000000000000" pitchFamily="18" charset="-120"/>
            </a:endParaRPr>
          </a:p>
          <a:p>
            <a:pPr lvl="0"/>
            <a:endParaRPr lang="en-HK" dirty="0">
              <a:latin typeface="Calibri Light" panose="020F0302020204030204" pitchFamily="34" charset="0"/>
              <a:ea typeface="PMingLiU" panose="02020500000000000000" pitchFamily="18" charset="-120"/>
            </a:endParaRPr>
          </a:p>
          <a:p>
            <a:pPr lvl="0"/>
            <a:endParaRPr lang="en-US" dirty="0">
              <a:latin typeface="Calibri Light" panose="020F0302020204030204" pitchFamily="34" charset="0"/>
              <a:ea typeface="PMingLiU" panose="02020500000000000000" pitchFamily="18" charset="-120"/>
            </a:endParaRPr>
          </a:p>
        </p:txBody>
      </p:sp>
      <p:pic>
        <p:nvPicPr>
          <p:cNvPr id="1026" name="Picture 2" descr="EdX.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277" y="911521"/>
            <a:ext cx="1285128" cy="6097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1.wp.com/www.dignited.com/wp-content/uploads/2020/04/Google-Docs-Header-1280x720-1.png?fit=640%2C360&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696" y="1695092"/>
            <a:ext cx="1801681" cy="1013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heaegan.files.wordpress.com/2015/09/padlet_logo_j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596" y="4396253"/>
            <a:ext cx="726021" cy="7563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0.wp.com/intec.polk-fl.net/wp-content/uploads/2017/01/mentimeter-rectang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311" y="3460140"/>
            <a:ext cx="1834590" cy="10307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
          <p:cNvPicPr>
            <a:picLocks noChangeAspect="1" noChangeArrowheads="1"/>
          </p:cNvPicPr>
          <p:nvPr/>
        </p:nvPicPr>
        <p:blipFill>
          <a:blip r:embed="rId7">
            <a:extLst>
              <a:ext uri="{28A0092B-C50C-407E-A947-70E740481C1C}">
                <a14:useLocalDpi xmlns:a14="http://schemas.microsoft.com/office/drawing/2010/main" val="0"/>
              </a:ext>
            </a:extLst>
          </a:blip>
          <a:srcRect l="-105" t="3464" r="15857" b="9940"/>
          <a:stretch>
            <a:fillRect/>
          </a:stretch>
        </p:blipFill>
        <p:spPr bwMode="auto">
          <a:xfrm>
            <a:off x="1371600" y="2470672"/>
            <a:ext cx="4676112" cy="33989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6"/>
          <p:cNvSpPr>
            <a:spLocks noChangeArrowheads="1"/>
          </p:cNvSpPr>
          <p:nvPr/>
        </p:nvSpPr>
        <p:spPr bwMode="auto">
          <a:xfrm>
            <a:off x="-7422777" y="-1698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17"/>
          <p:cNvSpPr>
            <a:spLocks noChangeArrowheads="1"/>
          </p:cNvSpPr>
          <p:nvPr/>
        </p:nvSpPr>
        <p:spPr bwMode="auto">
          <a:xfrm>
            <a:off x="-7422777" y="-2207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18"/>
          <p:cNvSpPr>
            <a:spLocks noChangeArrowheads="1"/>
          </p:cNvSpPr>
          <p:nvPr/>
        </p:nvSpPr>
        <p:spPr bwMode="auto">
          <a:xfrm>
            <a:off x="-7422777" y="146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anose="020F0502020204030204" pitchFamily="34" charset="0"/>
                <a:ea typeface="PMingLiU" panose="02020500000000000000" pitchFamily="18" charset="-120"/>
                <a:cs typeface="Calibri" panose="020F050202020403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19"/>
          <p:cNvSpPr>
            <a:spLocks noChangeArrowheads="1"/>
          </p:cNvSpPr>
          <p:nvPr/>
        </p:nvSpPr>
        <p:spPr bwMode="auto">
          <a:xfrm>
            <a:off x="-7422777" y="2285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anose="020F0502020204030204" pitchFamily="34" charset="0"/>
                <a:ea typeface="PMingLiU" panose="02020500000000000000" pitchFamily="18" charset="-120"/>
                <a:cs typeface="Calibri" panose="020F050202020403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p:nvPr/>
        </p:nvSpPr>
        <p:spPr>
          <a:xfrm>
            <a:off x="2448456" y="5871185"/>
            <a:ext cx="2934586" cy="369332"/>
          </a:xfrm>
          <a:prstGeom prst="rect">
            <a:avLst/>
          </a:prstGeom>
        </p:spPr>
        <p:txBody>
          <a:bodyPr wrap="none">
            <a:spAutoFit/>
          </a:bodyPr>
          <a:lstStyle/>
          <a:p>
            <a:r>
              <a:rPr lang="en-US" dirty="0">
                <a:latin typeface="Calibri Light" panose="020F0302020204030204" pitchFamily="34" charset="0"/>
                <a:ea typeface="PMingLiU" panose="02020500000000000000" pitchFamily="18" charset="-120"/>
              </a:rPr>
              <a:t>Digital Exhibition Space (DES) </a:t>
            </a:r>
            <a:endParaRPr lang="en-US" dirty="0"/>
          </a:p>
        </p:txBody>
      </p:sp>
    </p:spTree>
    <p:extLst>
      <p:ext uri="{BB962C8B-B14F-4D97-AF65-F5344CB8AC3E}">
        <p14:creationId xmlns:p14="http://schemas.microsoft.com/office/powerpoint/2010/main" val="3698463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25" y="0"/>
            <a:ext cx="9153525"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9046" y="275063"/>
            <a:ext cx="6528954" cy="1292662"/>
          </a:xfrm>
          <a:prstGeom prst="rect">
            <a:avLst/>
          </a:prstGeom>
        </p:spPr>
        <p:txBody>
          <a:bodyPr wrap="square">
            <a:spAutoFit/>
          </a:bodyPr>
          <a:lstStyle/>
          <a:p>
            <a:pPr lvl="0"/>
            <a:r>
              <a:rPr lang="en-US" sz="2400" b="1" dirty="0" smtClean="0">
                <a:solidFill>
                  <a:schemeClr val="bg1"/>
                </a:solidFill>
                <a:latin typeface="Calibri Light" panose="020F0302020204030204" pitchFamily="34" charset="0"/>
                <a:ea typeface="PMingLiU" panose="02020500000000000000" pitchFamily="18" charset="-120"/>
              </a:rPr>
              <a:t>Socialised Learning</a:t>
            </a:r>
            <a:endParaRPr lang="en-US" sz="2400" b="1" dirty="0">
              <a:solidFill>
                <a:schemeClr val="bg1"/>
              </a:solidFill>
              <a:latin typeface="Calibri Light" panose="020F0302020204030204" pitchFamily="34" charset="0"/>
              <a:ea typeface="PMingLiU" panose="02020500000000000000" pitchFamily="18" charset="-120"/>
            </a:endParaRPr>
          </a:p>
          <a:p>
            <a:pPr lvl="0"/>
            <a:endParaRPr lang="en-US" dirty="0" smtClean="0">
              <a:solidFill>
                <a:schemeClr val="bg1"/>
              </a:solidFill>
              <a:latin typeface="Calibri Light" panose="020F0302020204030204" pitchFamily="34" charset="0"/>
              <a:ea typeface="PMingLiU" panose="02020500000000000000" pitchFamily="18" charset="-120"/>
            </a:endParaRPr>
          </a:p>
          <a:p>
            <a:r>
              <a:rPr lang="en-US" dirty="0" smtClean="0">
                <a:solidFill>
                  <a:schemeClr val="bg1"/>
                </a:solidFill>
                <a:latin typeface="Calibri Light" panose="020F0302020204030204" pitchFamily="34" charset="0"/>
                <a:ea typeface="PMingLiU" panose="02020500000000000000" pitchFamily="18" charset="-120"/>
              </a:rPr>
              <a:t>Opportunity </a:t>
            </a:r>
            <a:r>
              <a:rPr lang="en-US" dirty="0">
                <a:solidFill>
                  <a:schemeClr val="bg1"/>
                </a:solidFill>
                <a:latin typeface="Calibri Light" panose="020F0302020204030204" pitchFamily="34" charset="0"/>
                <a:ea typeface="PMingLiU" panose="02020500000000000000" pitchFamily="18" charset="-120"/>
              </a:rPr>
              <a:t>to further develop and test ideas generated through our Socialized Learning Model (SL) </a:t>
            </a:r>
            <a:r>
              <a:rPr lang="en-US" dirty="0" smtClean="0">
                <a:solidFill>
                  <a:schemeClr val="bg1"/>
                </a:solidFill>
                <a:latin typeface="Calibri Light" panose="020F0302020204030204" pitchFamily="34" charset="0"/>
                <a:ea typeface="PMingLiU" panose="02020500000000000000" pitchFamily="18" charset="-120"/>
              </a:rPr>
              <a:t>pioneered </a:t>
            </a:r>
            <a:r>
              <a:rPr lang="en-US" dirty="0">
                <a:solidFill>
                  <a:schemeClr val="bg1"/>
                </a:solidFill>
                <a:latin typeface="Calibri Light" panose="020F0302020204030204" pitchFamily="34" charset="0"/>
                <a:ea typeface="PMingLiU" panose="02020500000000000000" pitchFamily="18" charset="-120"/>
              </a:rPr>
              <a:t>last year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6056" b="5461"/>
          <a:stretch/>
        </p:blipFill>
        <p:spPr>
          <a:xfrm>
            <a:off x="431138" y="2159000"/>
            <a:ext cx="8268362" cy="4114800"/>
          </a:xfrm>
          <a:prstGeom prst="rect">
            <a:avLst/>
          </a:prstGeom>
          <a:ln>
            <a:solidFill>
              <a:schemeClr val="tx1"/>
            </a:solidFill>
          </a:ln>
        </p:spPr>
      </p:pic>
      <p:sp>
        <p:nvSpPr>
          <p:cNvPr id="2" name="Rectangle 1"/>
          <p:cNvSpPr/>
          <p:nvPr/>
        </p:nvSpPr>
        <p:spPr>
          <a:xfrm>
            <a:off x="892655" y="5721543"/>
            <a:ext cx="4572000" cy="246221"/>
          </a:xfrm>
          <a:prstGeom prst="rect">
            <a:avLst/>
          </a:prstGeom>
        </p:spPr>
        <p:txBody>
          <a:bodyPr>
            <a:spAutoFit/>
          </a:bodyPr>
          <a:lstStyle/>
          <a:p>
            <a:r>
              <a:rPr lang="en-US" sz="1000" dirty="0" smtClean="0">
                <a:solidFill>
                  <a:schemeClr val="accent1">
                    <a:lumMod val="75000"/>
                  </a:schemeClr>
                </a:solidFill>
                <a:latin typeface="Calibri Light" panose="020F0302020204030204" pitchFamily="34" charset="0"/>
                <a:ea typeface="PMingLiU" panose="02020500000000000000" pitchFamily="18" charset="-120"/>
              </a:rPr>
              <a:t>(Lin HYN &amp; Pryor M, 2019) </a:t>
            </a:r>
            <a:endParaRPr lang="en-US" sz="1000" dirty="0">
              <a:solidFill>
                <a:schemeClr val="accent1">
                  <a:lumMod val="75000"/>
                </a:schemeClr>
              </a:solidFill>
            </a:endParaRPr>
          </a:p>
        </p:txBody>
      </p:sp>
    </p:spTree>
    <p:extLst>
      <p:ext uri="{BB962C8B-B14F-4D97-AF65-F5344CB8AC3E}">
        <p14:creationId xmlns:p14="http://schemas.microsoft.com/office/powerpoint/2010/main" val="2159652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9525" y="0"/>
            <a:ext cx="9153525"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0" name="Rectangle 39"/>
          <p:cNvSpPr/>
          <p:nvPr/>
        </p:nvSpPr>
        <p:spPr>
          <a:xfrm>
            <a:off x="317470" y="275063"/>
            <a:ext cx="5054629" cy="1292662"/>
          </a:xfrm>
          <a:prstGeom prst="rect">
            <a:avLst/>
          </a:prstGeom>
        </p:spPr>
        <p:txBody>
          <a:bodyPr wrap="square">
            <a:spAutoFit/>
          </a:bodyPr>
          <a:lstStyle/>
          <a:p>
            <a:r>
              <a:rPr lang="en-US" sz="2400" b="1" dirty="0" err="1">
                <a:solidFill>
                  <a:schemeClr val="bg1"/>
                </a:solidFill>
                <a:latin typeface="Calibri Light" panose="020F0302020204030204" pitchFamily="34" charset="0"/>
                <a:ea typeface="PMingLiU" panose="02020500000000000000" pitchFamily="18" charset="-120"/>
              </a:rPr>
              <a:t>Socialised</a:t>
            </a:r>
            <a:r>
              <a:rPr lang="en-US" sz="2400" b="1" dirty="0">
                <a:solidFill>
                  <a:schemeClr val="bg1"/>
                </a:solidFill>
                <a:latin typeface="Calibri Light" panose="020F0302020204030204" pitchFamily="34" charset="0"/>
                <a:ea typeface="PMingLiU" panose="02020500000000000000" pitchFamily="18" charset="-120"/>
              </a:rPr>
              <a:t> </a:t>
            </a:r>
            <a:r>
              <a:rPr lang="en-US" sz="2400" b="1" dirty="0" smtClean="0">
                <a:solidFill>
                  <a:schemeClr val="bg1"/>
                </a:solidFill>
                <a:latin typeface="Calibri Light" panose="020F0302020204030204" pitchFamily="34" charset="0"/>
                <a:ea typeface="PMingLiU" panose="02020500000000000000" pitchFamily="18" charset="-120"/>
              </a:rPr>
              <a:t>Learning in a Flipped Class</a:t>
            </a:r>
            <a:endParaRPr lang="en-US" sz="2400" b="1" dirty="0">
              <a:solidFill>
                <a:schemeClr val="bg1"/>
              </a:solidFill>
              <a:latin typeface="Calibri Light" panose="020F0302020204030204" pitchFamily="34" charset="0"/>
              <a:ea typeface="PMingLiU" panose="02020500000000000000" pitchFamily="18" charset="-120"/>
            </a:endParaRPr>
          </a:p>
          <a:p>
            <a:pPr lvl="0"/>
            <a:endParaRPr lang="en-US" dirty="0" smtClean="0">
              <a:solidFill>
                <a:schemeClr val="bg1"/>
              </a:solidFill>
              <a:latin typeface="Calibri Light" panose="020F0302020204030204" pitchFamily="34" charset="0"/>
              <a:ea typeface="PMingLiU" panose="02020500000000000000" pitchFamily="18" charset="-120"/>
            </a:endParaRPr>
          </a:p>
          <a:p>
            <a:r>
              <a:rPr lang="en-US" dirty="0" smtClean="0">
                <a:solidFill>
                  <a:schemeClr val="bg1"/>
                </a:solidFill>
                <a:latin typeface="Calibri Light" panose="020F0302020204030204" pitchFamily="34" charset="0"/>
                <a:ea typeface="PMingLiU" panose="02020500000000000000" pitchFamily="18" charset="-120"/>
              </a:rPr>
              <a:t>Focus </a:t>
            </a:r>
            <a:r>
              <a:rPr lang="en-US" dirty="0">
                <a:solidFill>
                  <a:schemeClr val="bg1"/>
                </a:solidFill>
                <a:latin typeface="Calibri Light" panose="020F0302020204030204" pitchFamily="34" charset="0"/>
                <a:ea typeface="PMingLiU" panose="02020500000000000000" pitchFamily="18" charset="-120"/>
              </a:rPr>
              <a:t>on peer-supported learning on-line, i.e. facilitating students’ regulated </a:t>
            </a:r>
            <a:r>
              <a:rPr lang="en-US" dirty="0" smtClean="0">
                <a:solidFill>
                  <a:schemeClr val="bg1"/>
                </a:solidFill>
                <a:latin typeface="Calibri Light" panose="020F0302020204030204" pitchFamily="34" charset="0"/>
                <a:ea typeface="PMingLiU" panose="02020500000000000000" pitchFamily="18" charset="-120"/>
              </a:rPr>
              <a:t>learning</a:t>
            </a:r>
            <a:endParaRPr lang="en-US" dirty="0">
              <a:solidFill>
                <a:schemeClr val="bg1"/>
              </a:solidFill>
              <a:latin typeface="Calibri Light" panose="020F0302020204030204" pitchFamily="34" charset="0"/>
              <a:ea typeface="PMingLiU" panose="02020500000000000000" pitchFamily="18" charset="-120"/>
            </a:endParaRP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t="21944"/>
          <a:stretch/>
        </p:blipFill>
        <p:spPr>
          <a:xfrm>
            <a:off x="440752" y="2638926"/>
            <a:ext cx="8252749" cy="3623049"/>
          </a:xfrm>
          <a:prstGeom prst="rect">
            <a:avLst/>
          </a:prstGeom>
          <a:ln>
            <a:solidFill>
              <a:schemeClr val="tx1"/>
            </a:solidFill>
          </a:ln>
        </p:spPr>
      </p:pic>
      <p:sp>
        <p:nvSpPr>
          <p:cNvPr id="5" name="Rectangle 4"/>
          <p:cNvSpPr/>
          <p:nvPr/>
        </p:nvSpPr>
        <p:spPr>
          <a:xfrm>
            <a:off x="3915255" y="5623833"/>
            <a:ext cx="4572000" cy="246221"/>
          </a:xfrm>
          <a:prstGeom prst="rect">
            <a:avLst/>
          </a:prstGeom>
        </p:spPr>
        <p:txBody>
          <a:bodyPr>
            <a:spAutoFit/>
          </a:bodyPr>
          <a:lstStyle/>
          <a:p>
            <a:pPr algn="r"/>
            <a:r>
              <a:rPr lang="en-US" sz="1000" b="1" dirty="0" smtClean="0">
                <a:solidFill>
                  <a:schemeClr val="bg2">
                    <a:lumMod val="25000"/>
                  </a:schemeClr>
                </a:solidFill>
                <a:latin typeface="Calibri Light" panose="020F0302020204030204" pitchFamily="34" charset="0"/>
                <a:ea typeface="PMingLiU" panose="02020500000000000000" pitchFamily="18" charset="-120"/>
              </a:rPr>
              <a:t>(Lin HYN &amp; Pryor M, 2019) </a:t>
            </a:r>
            <a:endParaRPr lang="en-US" sz="1000" b="1" dirty="0">
              <a:solidFill>
                <a:schemeClr val="bg2">
                  <a:lumMod val="25000"/>
                </a:schemeClr>
              </a:solidFill>
            </a:endParaRPr>
          </a:p>
        </p:txBody>
      </p:sp>
    </p:spTree>
    <p:extLst>
      <p:ext uri="{BB962C8B-B14F-4D97-AF65-F5344CB8AC3E}">
        <p14:creationId xmlns:p14="http://schemas.microsoft.com/office/powerpoint/2010/main" val="2626201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37" y="275062"/>
            <a:ext cx="4242088" cy="5755422"/>
          </a:xfrm>
          <a:prstGeom prst="rect">
            <a:avLst/>
          </a:prstGeom>
        </p:spPr>
        <p:txBody>
          <a:bodyPr wrap="square">
            <a:spAutoFit/>
          </a:bodyPr>
          <a:lstStyle/>
          <a:p>
            <a:pPr lvl="0"/>
            <a:r>
              <a:rPr lang="en-US" sz="2400" b="1" dirty="0" smtClean="0">
                <a:latin typeface="Calibri Light" panose="020F0302020204030204" pitchFamily="34" charset="0"/>
                <a:ea typeface="PMingLiU" panose="02020500000000000000" pitchFamily="18" charset="-120"/>
              </a:rPr>
              <a:t>CCHU9001 - Revised structure</a:t>
            </a:r>
            <a:endParaRPr lang="en-US" dirty="0">
              <a:latin typeface="Calibri Light" panose="020F0302020204030204" pitchFamily="34" charset="0"/>
              <a:ea typeface="PMingLiU" panose="02020500000000000000" pitchFamily="18" charset="-120"/>
            </a:endParaRPr>
          </a:p>
          <a:p>
            <a:pPr lvl="0"/>
            <a:endParaRPr lang="en-US" dirty="0" smtClean="0">
              <a:latin typeface="Calibri Light" panose="020F0302020204030204" pitchFamily="34" charset="0"/>
              <a:ea typeface="PMingLiU" panose="02020500000000000000" pitchFamily="18" charset="-120"/>
            </a:endParaRPr>
          </a:p>
          <a:p>
            <a:pPr lvl="0"/>
            <a:r>
              <a:rPr lang="en-US" dirty="0" smtClean="0">
                <a:latin typeface="Calibri Light" panose="020F0302020204030204" pitchFamily="34" charset="0"/>
                <a:ea typeface="PMingLiU" panose="02020500000000000000" pitchFamily="18" charset="-120"/>
              </a:rPr>
              <a:t>Two </a:t>
            </a:r>
            <a:r>
              <a:rPr lang="en-US" u="sng" dirty="0" smtClean="0">
                <a:latin typeface="Calibri Light" panose="020F0302020204030204" pitchFamily="34" charset="0"/>
                <a:ea typeface="PMingLiU" panose="02020500000000000000" pitchFamily="18" charset="-120"/>
              </a:rPr>
              <a:t>introductory session</a:t>
            </a:r>
            <a:r>
              <a:rPr lang="en-US" dirty="0" smtClean="0">
                <a:latin typeface="Calibri Light" panose="020F0302020204030204" pitchFamily="34" charset="0"/>
                <a:ea typeface="PMingLiU" panose="02020500000000000000" pitchFamily="18" charset="-120"/>
              </a:rPr>
              <a:t> - framing key questions</a:t>
            </a:r>
          </a:p>
          <a:p>
            <a:pPr marL="177800" lvl="1"/>
            <a:r>
              <a:rPr lang="en-US" sz="1600" i="1" dirty="0" smtClean="0">
                <a:latin typeface="Calibri Light" panose="020F0302020204030204" pitchFamily="34" charset="0"/>
                <a:ea typeface="PMingLiU" panose="02020500000000000000" pitchFamily="18" charset="-120"/>
              </a:rPr>
              <a:t>Pre-class </a:t>
            </a:r>
            <a:r>
              <a:rPr lang="en-US" sz="1600" i="1" dirty="0">
                <a:latin typeface="Calibri Light" panose="020F0302020204030204" pitchFamily="34" charset="0"/>
                <a:ea typeface="PMingLiU" panose="02020500000000000000" pitchFamily="18" charset="-120"/>
              </a:rPr>
              <a:t>video presentation + Zoom tutorial discussions </a:t>
            </a:r>
            <a:endParaRPr lang="en-US" sz="1600" i="1" dirty="0" smtClean="0">
              <a:latin typeface="Calibri Light" panose="020F0302020204030204" pitchFamily="34" charset="0"/>
              <a:ea typeface="PMingLiU" panose="02020500000000000000" pitchFamily="18" charset="-120"/>
            </a:endParaRPr>
          </a:p>
          <a:p>
            <a:pPr lvl="0"/>
            <a:endParaRPr lang="en-US" dirty="0" smtClean="0">
              <a:latin typeface="Calibri Light" panose="020F0302020204030204" pitchFamily="34" charset="0"/>
              <a:ea typeface="PMingLiU" panose="02020500000000000000" pitchFamily="18" charset="-120"/>
            </a:endParaRPr>
          </a:p>
          <a:p>
            <a:pPr lvl="0"/>
            <a:r>
              <a:rPr lang="en-US" dirty="0" smtClean="0">
                <a:latin typeface="Calibri Light" panose="020F0302020204030204" pitchFamily="34" charset="0"/>
                <a:ea typeface="PMingLiU" panose="02020500000000000000" pitchFamily="18" charset="-120"/>
              </a:rPr>
              <a:t>Four </a:t>
            </a:r>
            <a:r>
              <a:rPr lang="en-US" u="sng" dirty="0" smtClean="0">
                <a:latin typeface="Calibri Light" panose="020F0302020204030204" pitchFamily="34" charset="0"/>
                <a:ea typeface="PMingLiU" panose="02020500000000000000" pitchFamily="18" charset="-120"/>
              </a:rPr>
              <a:t>topic sessions</a:t>
            </a:r>
            <a:r>
              <a:rPr lang="en-US" dirty="0" smtClean="0">
                <a:latin typeface="Calibri Light" panose="020F0302020204030204" pitchFamily="34" charset="0"/>
                <a:ea typeface="PMingLiU" panose="02020500000000000000" pitchFamily="18" charset="-120"/>
              </a:rPr>
              <a:t> - </a:t>
            </a:r>
            <a:r>
              <a:rPr lang="en-US" dirty="0">
                <a:latin typeface="Calibri Light" panose="020F0302020204030204" pitchFamily="34" charset="0"/>
                <a:ea typeface="PMingLiU" panose="02020500000000000000" pitchFamily="18" charset="-120"/>
              </a:rPr>
              <a:t>introducing the key sustainability </a:t>
            </a:r>
            <a:r>
              <a:rPr lang="en-US" dirty="0" smtClean="0">
                <a:latin typeface="Calibri Light" panose="020F0302020204030204" pitchFamily="34" charset="0"/>
                <a:ea typeface="PMingLiU" panose="02020500000000000000" pitchFamily="18" charset="-120"/>
              </a:rPr>
              <a:t>issues </a:t>
            </a:r>
          </a:p>
          <a:p>
            <a:pPr marL="177800" lvl="1"/>
            <a:r>
              <a:rPr lang="en-US" sz="1600" i="1" dirty="0">
                <a:latin typeface="Calibri Light" panose="020F0302020204030204" pitchFamily="34" charset="0"/>
                <a:ea typeface="PMingLiU" panose="02020500000000000000" pitchFamily="18" charset="-120"/>
              </a:rPr>
              <a:t>Pre-class video presentation </a:t>
            </a:r>
            <a:r>
              <a:rPr lang="en-US" sz="1600" i="1" dirty="0" smtClean="0">
                <a:latin typeface="Calibri Light" panose="020F0302020204030204" pitchFamily="34" charset="0"/>
                <a:ea typeface="PMingLiU" panose="02020500000000000000" pitchFamily="18" charset="-120"/>
              </a:rPr>
              <a:t>+ quizzes + Zoom </a:t>
            </a:r>
            <a:r>
              <a:rPr lang="en-US" sz="1600" i="1" dirty="0">
                <a:latin typeface="Calibri Light" panose="020F0302020204030204" pitchFamily="34" charset="0"/>
                <a:ea typeface="PMingLiU" panose="02020500000000000000" pitchFamily="18" charset="-120"/>
              </a:rPr>
              <a:t>tutorial discussions / activities</a:t>
            </a:r>
          </a:p>
          <a:p>
            <a:pPr lvl="0"/>
            <a:endParaRPr lang="en-US" dirty="0" smtClean="0">
              <a:latin typeface="Calibri Light" panose="020F0302020204030204" pitchFamily="34" charset="0"/>
              <a:ea typeface="PMingLiU" panose="02020500000000000000" pitchFamily="18" charset="-120"/>
            </a:endParaRPr>
          </a:p>
          <a:p>
            <a:pPr lvl="0"/>
            <a:r>
              <a:rPr lang="en-US" dirty="0" smtClean="0">
                <a:latin typeface="Calibri Light" panose="020F0302020204030204" pitchFamily="34" charset="0"/>
                <a:ea typeface="PMingLiU" panose="02020500000000000000" pitchFamily="18" charset="-120"/>
              </a:rPr>
              <a:t>Three </a:t>
            </a:r>
            <a:r>
              <a:rPr lang="en-US" u="sng" dirty="0" smtClean="0">
                <a:latin typeface="Calibri Light" panose="020F0302020204030204" pitchFamily="34" charset="0"/>
                <a:ea typeface="PMingLiU" panose="02020500000000000000" pitchFamily="18" charset="-120"/>
              </a:rPr>
              <a:t>skills sessions</a:t>
            </a:r>
            <a:r>
              <a:rPr lang="en-US" dirty="0" smtClean="0">
                <a:latin typeface="Calibri Light" panose="020F0302020204030204" pitchFamily="34" charset="0"/>
                <a:ea typeface="PMingLiU" panose="02020500000000000000" pitchFamily="18" charset="-120"/>
              </a:rPr>
              <a:t> - focus on coursework activities</a:t>
            </a:r>
          </a:p>
          <a:p>
            <a:pPr marL="177800" lvl="1"/>
            <a:r>
              <a:rPr lang="en-US" sz="1600" i="1" dirty="0" smtClean="0">
                <a:latin typeface="Calibri Light" panose="020F0302020204030204" pitchFamily="34" charset="0"/>
                <a:ea typeface="PMingLiU" panose="02020500000000000000" pitchFamily="18" charset="-120"/>
              </a:rPr>
              <a:t>Digital </a:t>
            </a:r>
            <a:r>
              <a:rPr lang="en-US" sz="1600" i="1" dirty="0">
                <a:latin typeface="Calibri Light" panose="020F0302020204030204" pitchFamily="34" charset="0"/>
                <a:ea typeface="PMingLiU" panose="02020500000000000000" pitchFamily="18" charset="-120"/>
              </a:rPr>
              <a:t>Exhibition Space (DES) + </a:t>
            </a:r>
            <a:r>
              <a:rPr lang="en-US" sz="1600" i="1" dirty="0" smtClean="0">
                <a:latin typeface="Calibri Light" panose="020F0302020204030204" pitchFamily="34" charset="0"/>
                <a:ea typeface="PMingLiU" panose="02020500000000000000" pitchFamily="18" charset="-120"/>
              </a:rPr>
              <a:t>Zoom tutorial </a:t>
            </a:r>
            <a:r>
              <a:rPr lang="en-US" sz="1600" i="1" dirty="0">
                <a:latin typeface="Calibri Light" panose="020F0302020204030204" pitchFamily="34" charset="0"/>
                <a:ea typeface="PMingLiU" panose="02020500000000000000" pitchFamily="18" charset="-120"/>
              </a:rPr>
              <a:t>discussions / activities</a:t>
            </a:r>
          </a:p>
          <a:p>
            <a:r>
              <a:rPr lang="en-US" dirty="0">
                <a:latin typeface="Calibri Light" panose="020F0302020204030204" pitchFamily="34" charset="0"/>
                <a:ea typeface="PMingLiU" panose="02020500000000000000" pitchFamily="18" charset="-120"/>
              </a:rPr>
              <a:t> </a:t>
            </a:r>
            <a:endParaRPr lang="en-US" dirty="0" smtClean="0">
              <a:latin typeface="Calibri Light" panose="020F0302020204030204" pitchFamily="34" charset="0"/>
              <a:ea typeface="PMingLiU" panose="02020500000000000000" pitchFamily="18" charset="-120"/>
            </a:endParaRPr>
          </a:p>
          <a:p>
            <a:r>
              <a:rPr lang="en-HK" dirty="0" smtClean="0">
                <a:latin typeface="Calibri Light" panose="020F0302020204030204" pitchFamily="34" charset="0"/>
                <a:ea typeface="PMingLiU" panose="02020500000000000000" pitchFamily="18" charset="-120"/>
              </a:rPr>
              <a:t>Three </a:t>
            </a:r>
            <a:r>
              <a:rPr lang="en-HK" u="sng" dirty="0" smtClean="0">
                <a:latin typeface="Calibri Light" panose="020F0302020204030204" pitchFamily="34" charset="0"/>
                <a:ea typeface="PMingLiU" panose="02020500000000000000" pitchFamily="18" charset="-120"/>
              </a:rPr>
              <a:t>sharing sessions</a:t>
            </a:r>
            <a:r>
              <a:rPr lang="en-HK" dirty="0" smtClean="0">
                <a:latin typeface="Calibri Light" panose="020F0302020204030204" pitchFamily="34" charset="0"/>
                <a:ea typeface="PMingLiU" panose="02020500000000000000" pitchFamily="18" charset="-120"/>
              </a:rPr>
              <a:t> – learning from each other</a:t>
            </a:r>
            <a:endParaRPr lang="en-US" dirty="0">
              <a:latin typeface="Calibri Light" panose="020F0302020204030204" pitchFamily="34" charset="0"/>
              <a:ea typeface="PMingLiU" panose="02020500000000000000" pitchFamily="18" charset="-120"/>
            </a:endParaRPr>
          </a:p>
          <a:p>
            <a:pPr marL="177800" lvl="1"/>
            <a:r>
              <a:rPr lang="en-US" sz="1600" i="1" dirty="0" smtClean="0">
                <a:latin typeface="Calibri Light" panose="020F0302020204030204" pitchFamily="34" charset="0"/>
                <a:ea typeface="PMingLiU" panose="02020500000000000000" pitchFamily="18" charset="-120"/>
              </a:rPr>
              <a:t>Digital </a:t>
            </a:r>
            <a:r>
              <a:rPr lang="en-US" sz="1600" i="1" dirty="0">
                <a:latin typeface="Calibri Light" panose="020F0302020204030204" pitchFamily="34" charset="0"/>
                <a:ea typeface="PMingLiU" panose="02020500000000000000" pitchFamily="18" charset="-120"/>
              </a:rPr>
              <a:t>Exhibition Space (DES) + </a:t>
            </a:r>
            <a:r>
              <a:rPr lang="en-US" sz="1600" i="1" dirty="0">
                <a:latin typeface="Calibri Light" panose="020F0302020204030204" pitchFamily="34" charset="0"/>
                <a:ea typeface="PMingLiU" panose="02020500000000000000" pitchFamily="18" charset="-120"/>
              </a:rPr>
              <a:t>Zoom </a:t>
            </a:r>
            <a:r>
              <a:rPr lang="en-US" sz="1600" i="1" dirty="0" smtClean="0">
                <a:latin typeface="Calibri Light" panose="020F0302020204030204" pitchFamily="34" charset="0"/>
                <a:ea typeface="PMingLiU" panose="02020500000000000000" pitchFamily="18" charset="-120"/>
              </a:rPr>
              <a:t>tutorial </a:t>
            </a:r>
            <a:r>
              <a:rPr lang="en-US" sz="1600" i="1" dirty="0" smtClean="0">
                <a:latin typeface="Calibri Light" panose="020F0302020204030204" pitchFamily="34" charset="0"/>
                <a:ea typeface="PMingLiU" panose="02020500000000000000" pitchFamily="18" charset="-120"/>
              </a:rPr>
              <a:t>discussion</a:t>
            </a:r>
            <a:endParaRPr lang="en-US" sz="1600" i="1" dirty="0">
              <a:latin typeface="Calibri Light" panose="020F0302020204030204" pitchFamily="34" charset="0"/>
              <a:ea typeface="PMingLiU" panose="02020500000000000000" pitchFamily="18" charset="-120"/>
            </a:endParaRPr>
          </a:p>
        </p:txBody>
      </p:sp>
      <p:pic>
        <p:nvPicPr>
          <p:cNvPr id="8" name="Picture 7">
            <a:extLst>
              <a:ext uri="{FF2B5EF4-FFF2-40B4-BE49-F238E27FC236}">
                <a16:creationId xmlns:a16="http://schemas.microsoft.com/office/drawing/2014/main" id="{6E9EA897-C1DA-324D-9F76-6B5BC1AB3D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68" r="4" b="4"/>
          <a:stretch/>
        </p:blipFill>
        <p:spPr>
          <a:xfrm>
            <a:off x="5372410" y="2485049"/>
            <a:ext cx="3272228" cy="1850459"/>
          </a:xfrm>
          <a:prstGeom prst="rect">
            <a:avLst/>
          </a:prstGeom>
        </p:spPr>
      </p:pic>
      <p:pic>
        <p:nvPicPr>
          <p:cNvPr id="10" name="Picture 9"/>
          <p:cNvPicPr>
            <a:picLocks noChangeAspect="1"/>
          </p:cNvPicPr>
          <p:nvPr/>
        </p:nvPicPr>
        <p:blipFill rotWithShape="1">
          <a:blip r:embed="rId4"/>
          <a:srcRect l="16765" t="17190" r="55515" b="15359"/>
          <a:stretch/>
        </p:blipFill>
        <p:spPr>
          <a:xfrm>
            <a:off x="5347010" y="121206"/>
            <a:ext cx="3297628" cy="2256732"/>
          </a:xfrm>
          <a:prstGeom prst="rect">
            <a:avLst/>
          </a:prstGeom>
        </p:spPr>
      </p:pic>
      <p:pic>
        <p:nvPicPr>
          <p:cNvPr id="11" name="E5694C07-F2A1-4B13-B494-49125C4B229C" descr="42DA2A65-B618-4FF0-8BA8-E1CF03392710">
            <a:extLst>
              <a:ext uri="{FF2B5EF4-FFF2-40B4-BE49-F238E27FC236}">
                <a16:creationId xmlns:a16="http://schemas.microsoft.com/office/drawing/2014/main" id="{2704007C-F54E-C74E-9419-192B37022F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72410" y="4460001"/>
            <a:ext cx="3272228" cy="2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649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078" y="282210"/>
            <a:ext cx="8326022" cy="2923877"/>
          </a:xfrm>
          <a:prstGeom prst="rect">
            <a:avLst/>
          </a:prstGeom>
        </p:spPr>
        <p:txBody>
          <a:bodyPr wrap="square">
            <a:spAutoFit/>
          </a:bodyPr>
          <a:lstStyle/>
          <a:p>
            <a:pPr lvl="0"/>
            <a:r>
              <a:rPr lang="en-US" sz="2400" b="1" dirty="0" smtClean="0">
                <a:latin typeface="Calibri Light" panose="020F0302020204030204" pitchFamily="34" charset="0"/>
                <a:ea typeface="PMingLiU" panose="02020500000000000000" pitchFamily="18" charset="-120"/>
              </a:rPr>
              <a:t>Coursework  vs  Assignments</a:t>
            </a:r>
            <a:endParaRPr lang="en-US" sz="2400" b="1" dirty="0">
              <a:latin typeface="Calibri Light" panose="020F0302020204030204" pitchFamily="34" charset="0"/>
              <a:ea typeface="PMingLiU" panose="02020500000000000000" pitchFamily="18" charset="-120"/>
            </a:endParaRPr>
          </a:p>
          <a:p>
            <a:endParaRPr lang="en-US" dirty="0" smtClean="0">
              <a:latin typeface="Calibri Light" panose="020F0302020204030204" pitchFamily="34" charset="0"/>
              <a:ea typeface="PMingLiU" panose="02020500000000000000" pitchFamily="18" charset="-120"/>
            </a:endParaRPr>
          </a:p>
          <a:p>
            <a:pPr marL="1344613" indent="-1344613"/>
            <a:r>
              <a:rPr lang="en-US" u="sng" dirty="0" smtClean="0">
                <a:latin typeface="Calibri Light" panose="020F0302020204030204" pitchFamily="34" charset="0"/>
                <a:ea typeface="PMingLiU" panose="02020500000000000000" pitchFamily="18" charset="-120"/>
              </a:rPr>
              <a:t>Coursework</a:t>
            </a:r>
            <a:r>
              <a:rPr lang="en-US" dirty="0" smtClean="0">
                <a:latin typeface="Calibri Light" panose="020F0302020204030204" pitchFamily="34" charset="0"/>
                <a:ea typeface="PMingLiU" panose="02020500000000000000" pitchFamily="18" charset="-120"/>
              </a:rPr>
              <a:t>	Formative </a:t>
            </a:r>
            <a:r>
              <a:rPr lang="en-US" dirty="0">
                <a:latin typeface="Calibri Light" panose="020F0302020204030204" pitchFamily="34" charset="0"/>
                <a:ea typeface="PMingLiU" panose="02020500000000000000" pitchFamily="18" charset="-120"/>
              </a:rPr>
              <a:t>non-graded exercises and activities </a:t>
            </a:r>
            <a:r>
              <a:rPr lang="en-US" dirty="0" smtClean="0">
                <a:latin typeface="Calibri Light" panose="020F0302020204030204" pitchFamily="34" charset="0"/>
                <a:ea typeface="PMingLiU" panose="02020500000000000000" pitchFamily="18" charset="-120"/>
              </a:rPr>
              <a:t>to prepare </a:t>
            </a:r>
            <a:r>
              <a:rPr lang="en-US" dirty="0">
                <a:latin typeface="Calibri Light" panose="020F0302020204030204" pitchFamily="34" charset="0"/>
                <a:ea typeface="PMingLiU" panose="02020500000000000000" pitchFamily="18" charset="-120"/>
              </a:rPr>
              <a:t>for </a:t>
            </a:r>
            <a:r>
              <a:rPr lang="en-US" dirty="0" smtClean="0">
                <a:latin typeface="Calibri Light" panose="020F0302020204030204" pitchFamily="34" charset="0"/>
                <a:ea typeface="PMingLiU" panose="02020500000000000000" pitchFamily="18" charset="-120"/>
              </a:rPr>
              <a:t>assignments</a:t>
            </a:r>
          </a:p>
          <a:p>
            <a:pPr marL="1344613" lvl="1" indent="-1344613"/>
            <a:r>
              <a:rPr lang="en-US" dirty="0">
                <a:latin typeface="Calibri Light" panose="020F0302020204030204" pitchFamily="34" charset="0"/>
                <a:ea typeface="PMingLiU" panose="02020500000000000000" pitchFamily="18" charset="-120"/>
              </a:rPr>
              <a:t>	</a:t>
            </a:r>
            <a:r>
              <a:rPr lang="en-US" sz="1600" i="1" dirty="0">
                <a:latin typeface="Calibri Light" panose="020F0302020204030204" pitchFamily="34" charset="0"/>
                <a:ea typeface="PMingLiU" panose="02020500000000000000" pitchFamily="18" charset="-120"/>
              </a:rPr>
              <a:t>[pre-class </a:t>
            </a:r>
            <a:r>
              <a:rPr lang="en-US" sz="1600" i="1" dirty="0" smtClean="0">
                <a:latin typeface="Calibri Light" panose="020F0302020204030204" pitchFamily="34" charset="0"/>
                <a:ea typeface="PMingLiU" panose="02020500000000000000" pitchFamily="18" charset="-120"/>
              </a:rPr>
              <a:t>video, with </a:t>
            </a:r>
            <a:r>
              <a:rPr lang="en-US" sz="1600" i="1" dirty="0">
                <a:latin typeface="Calibri Light" panose="020F0302020204030204" pitchFamily="34" charset="0"/>
                <a:ea typeface="PMingLiU" panose="02020500000000000000" pitchFamily="18" charset="-120"/>
              </a:rPr>
              <a:t>simple task / </a:t>
            </a:r>
            <a:r>
              <a:rPr lang="en-US" sz="1600" i="1" dirty="0" smtClean="0">
                <a:latin typeface="Calibri Light" panose="020F0302020204030204" pitchFamily="34" charset="0"/>
                <a:ea typeface="PMingLiU" panose="02020500000000000000" pitchFamily="18" charset="-120"/>
              </a:rPr>
              <a:t>quizzes </a:t>
            </a:r>
            <a:r>
              <a:rPr lang="en-US" sz="1600" i="1" dirty="0">
                <a:latin typeface="Calibri Light" panose="020F0302020204030204" pitchFamily="34" charset="0"/>
                <a:ea typeface="PMingLiU" panose="02020500000000000000" pitchFamily="18" charset="-120"/>
              </a:rPr>
              <a:t>+ tutorial </a:t>
            </a:r>
            <a:r>
              <a:rPr lang="en-US" sz="1600" i="1" dirty="0" smtClean="0">
                <a:latin typeface="Calibri Light" panose="020F0302020204030204" pitchFamily="34" charset="0"/>
                <a:ea typeface="PMingLiU" panose="02020500000000000000" pitchFamily="18" charset="-120"/>
              </a:rPr>
              <a:t>discussions and activities]</a:t>
            </a:r>
            <a:endParaRPr lang="en-US" sz="1600" i="1" dirty="0">
              <a:latin typeface="Calibri Light" panose="020F0302020204030204" pitchFamily="34" charset="0"/>
              <a:ea typeface="PMingLiU" panose="02020500000000000000" pitchFamily="18" charset="-120"/>
            </a:endParaRPr>
          </a:p>
          <a:p>
            <a:pPr marL="1344613" lvl="0" indent="-1344613"/>
            <a:endParaRPr lang="en-US" dirty="0" smtClean="0">
              <a:latin typeface="Calibri Light" panose="020F0302020204030204" pitchFamily="34" charset="0"/>
              <a:ea typeface="PMingLiU" panose="02020500000000000000" pitchFamily="18" charset="-120"/>
            </a:endParaRPr>
          </a:p>
          <a:p>
            <a:pPr marL="1344613" indent="-1344613"/>
            <a:r>
              <a:rPr lang="en-US" u="sng" dirty="0" smtClean="0">
                <a:latin typeface="Calibri Light" panose="020F0302020204030204" pitchFamily="34" charset="0"/>
                <a:ea typeface="PMingLiU" panose="02020500000000000000" pitchFamily="18" charset="-120"/>
              </a:rPr>
              <a:t>Assignments</a:t>
            </a:r>
            <a:r>
              <a:rPr lang="en-US" dirty="0" smtClean="0">
                <a:latin typeface="Calibri Light" panose="020F0302020204030204" pitchFamily="34" charset="0"/>
                <a:ea typeface="PMingLiU" panose="02020500000000000000" pitchFamily="18" charset="-120"/>
              </a:rPr>
              <a:t> 	Graded individual </a:t>
            </a:r>
            <a:r>
              <a:rPr lang="en-US" dirty="0">
                <a:latin typeface="Calibri Light" panose="020F0302020204030204" pitchFamily="34" charset="0"/>
                <a:ea typeface="PMingLiU" panose="02020500000000000000" pitchFamily="18" charset="-120"/>
              </a:rPr>
              <a:t>and group </a:t>
            </a:r>
            <a:r>
              <a:rPr lang="en-US" dirty="0" smtClean="0">
                <a:latin typeface="Calibri Light" panose="020F0302020204030204" pitchFamily="34" charset="0"/>
                <a:ea typeface="PMingLiU" panose="02020500000000000000" pitchFamily="18" charset="-120"/>
              </a:rPr>
              <a:t>tasks, with f</a:t>
            </a:r>
            <a:r>
              <a:rPr lang="en-US" sz="1600" dirty="0" smtClean="0">
                <a:latin typeface="Calibri Light" panose="020F0302020204030204" pitchFamily="34" charset="0"/>
                <a:ea typeface="PMingLiU" panose="02020500000000000000" pitchFamily="18" charset="-120"/>
              </a:rPr>
              <a:t>eedback </a:t>
            </a:r>
            <a:r>
              <a:rPr lang="en-US" sz="1600" dirty="0">
                <a:latin typeface="Calibri Light" panose="020F0302020204030204" pitchFamily="34" charset="0"/>
                <a:ea typeface="PMingLiU" panose="02020500000000000000" pitchFamily="18" charset="-120"/>
              </a:rPr>
              <a:t>(via instructor and peers) on drafts </a:t>
            </a:r>
            <a:r>
              <a:rPr lang="en-US" sz="1600" dirty="0" smtClean="0">
                <a:latin typeface="Calibri Light" panose="020F0302020204030204" pitchFamily="34" charset="0"/>
                <a:ea typeface="PMingLiU" panose="02020500000000000000" pitchFamily="18" charset="-120"/>
              </a:rPr>
              <a:t>(chances </a:t>
            </a:r>
            <a:r>
              <a:rPr lang="en-US" sz="1600" dirty="0">
                <a:latin typeface="Calibri Light" panose="020F0302020204030204" pitchFamily="34" charset="0"/>
                <a:ea typeface="PMingLiU" panose="02020500000000000000" pitchFamily="18" charset="-120"/>
              </a:rPr>
              <a:t>for revision up to the end of the </a:t>
            </a:r>
            <a:r>
              <a:rPr lang="en-US" sz="1600" dirty="0" smtClean="0">
                <a:latin typeface="Calibri Light" panose="020F0302020204030204" pitchFamily="34" charset="0"/>
                <a:ea typeface="PMingLiU" panose="02020500000000000000" pitchFamily="18" charset="-120"/>
              </a:rPr>
              <a:t>course)</a:t>
            </a:r>
            <a:endParaRPr lang="en-US" sz="1600" dirty="0"/>
          </a:p>
          <a:p>
            <a:pPr marL="1344613" lvl="0" indent="-1344613"/>
            <a:r>
              <a:rPr lang="en-US" sz="1600" i="1" dirty="0" smtClean="0">
                <a:latin typeface="Calibri Light" panose="020F0302020204030204" pitchFamily="34" charset="0"/>
                <a:ea typeface="PMingLiU" panose="02020500000000000000" pitchFamily="18" charset="-120"/>
              </a:rPr>
              <a:t>	[pre-class </a:t>
            </a:r>
            <a:r>
              <a:rPr lang="en-US" sz="1600" i="1" dirty="0">
                <a:latin typeface="Calibri Light" panose="020F0302020204030204" pitchFamily="34" charset="0"/>
                <a:ea typeface="PMingLiU" panose="02020500000000000000" pitchFamily="18" charset="-120"/>
              </a:rPr>
              <a:t>+ tutorial discussions + peer review via DES</a:t>
            </a:r>
            <a:r>
              <a:rPr lang="en-US" sz="1600" i="1" dirty="0" smtClean="0">
                <a:latin typeface="Calibri Light" panose="020F0302020204030204" pitchFamily="34" charset="0"/>
                <a:ea typeface="PMingLiU" panose="02020500000000000000" pitchFamily="18" charset="-120"/>
              </a:rPr>
              <a:t>]  </a:t>
            </a:r>
            <a:endParaRPr lang="en-US" sz="1600" i="1" dirty="0">
              <a:latin typeface="Calibri Light" panose="020F0302020204030204" pitchFamily="34" charset="0"/>
              <a:ea typeface="PMingLiU" panose="02020500000000000000" pitchFamily="18" charset="-120"/>
            </a:endParaRPr>
          </a:p>
          <a:p>
            <a:pPr marL="1344613" lvl="0" indent="-1344613"/>
            <a:endParaRPr lang="en-HK" dirty="0" smtClean="0">
              <a:latin typeface="Calibri Light" panose="020F0302020204030204" pitchFamily="34" charset="0"/>
              <a:ea typeface="PMingLiU" panose="02020500000000000000" pitchFamily="18" charset="-120"/>
            </a:endParaRPr>
          </a:p>
          <a:p>
            <a:pPr marL="1344613" lvl="0" indent="-1344613"/>
            <a:endParaRPr lang="en-US" dirty="0">
              <a:latin typeface="Calibri Light" panose="020F0302020204030204" pitchFamily="34" charset="0"/>
              <a:ea typeface="PMingLiU" panose="02020500000000000000" pitchFamily="18" charset="-120"/>
            </a:endParaRPr>
          </a:p>
        </p:txBody>
      </p:sp>
      <p:pic>
        <p:nvPicPr>
          <p:cNvPr id="6" name="Picture 5"/>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94510" y="3105150"/>
            <a:ext cx="6788149" cy="3329939"/>
          </a:xfrm>
          <a:prstGeom prst="rect">
            <a:avLst/>
          </a:prstGeom>
          <a:ln>
            <a:solidFill>
              <a:schemeClr val="accent2">
                <a:lumMod val="50000"/>
              </a:schemeClr>
            </a:solidFill>
          </a:ln>
        </p:spPr>
      </p:pic>
    </p:spTree>
    <p:extLst>
      <p:ext uri="{BB962C8B-B14F-4D97-AF65-F5344CB8AC3E}">
        <p14:creationId xmlns:p14="http://schemas.microsoft.com/office/powerpoint/2010/main" val="2598199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044" y="295844"/>
            <a:ext cx="4486023" cy="2123658"/>
          </a:xfrm>
          <a:prstGeom prst="rect">
            <a:avLst/>
          </a:prstGeom>
        </p:spPr>
        <p:txBody>
          <a:bodyPr wrap="square">
            <a:spAutoFit/>
          </a:bodyPr>
          <a:lstStyle/>
          <a:p>
            <a:r>
              <a:rPr lang="en-HK" sz="2400" b="1" dirty="0" smtClean="0">
                <a:latin typeface="Calibri Light" panose="020F0302020204030204" pitchFamily="34" charset="0"/>
                <a:ea typeface="PMingLiU" panose="02020500000000000000" pitchFamily="18" charset="-120"/>
              </a:rPr>
              <a:t>Authentic Assessment</a:t>
            </a:r>
            <a:endParaRPr lang="en-US" sz="2400" b="1" dirty="0">
              <a:latin typeface="Calibri Light" panose="020F0302020204030204" pitchFamily="34" charset="0"/>
              <a:ea typeface="PMingLiU" panose="02020500000000000000" pitchFamily="18" charset="-120"/>
            </a:endParaRPr>
          </a:p>
          <a:p>
            <a:r>
              <a:rPr lang="en-US" dirty="0" smtClean="0">
                <a:latin typeface="Calibri Light" panose="020F0302020204030204" pitchFamily="34" charset="0"/>
                <a:ea typeface="PMingLiU" panose="02020500000000000000" pitchFamily="18" charset="-120"/>
              </a:rPr>
              <a:t>Course asks students to interpret and translate the UN’s Sustainable Development Goals (global scale) to a known territorial scale (Hong Kong), and in reference to HKU’s own initiative (personal scale).</a:t>
            </a:r>
          </a:p>
          <a:p>
            <a:pPr marL="1339850" indent="-1339850"/>
            <a:endParaRPr lang="en-US" dirty="0">
              <a:latin typeface="Calibri Light" panose="020F0302020204030204" pitchFamily="34" charset="0"/>
              <a:ea typeface="PMingLiU" panose="02020500000000000000" pitchFamily="18" charset="-120"/>
            </a:endParaRPr>
          </a:p>
        </p:txBody>
      </p:sp>
      <p:pic>
        <p:nvPicPr>
          <p:cNvPr id="5" name="Picture 4" descr="https://upload.wikimedia.org/wikipedia/commons/thumb/d/df/Sustainable_Development_Goals.png/787px-Sustainable_Development_Goals.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112674" y="266220"/>
            <a:ext cx="3641464" cy="2182906"/>
          </a:xfrm>
          <a:prstGeom prst="rect">
            <a:avLst/>
          </a:prstGeom>
          <a:noFill/>
          <a:ln>
            <a:noFill/>
          </a:ln>
        </p:spPr>
      </p:pic>
      <p:pic>
        <p:nvPicPr>
          <p:cNvPr id="8196" name="Picture 4" descr="Final Report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325" y="2880417"/>
            <a:ext cx="2461088" cy="3642411"/>
          </a:xfrm>
          <a:prstGeom prst="rect">
            <a:avLst/>
          </a:prstGeom>
          <a:noFill/>
          <a:extLst>
            <a:ext uri="{909E8E84-426E-40DD-AFC4-6F175D3DCCD1}">
              <a14:hiddenFill xmlns:a14="http://schemas.microsoft.com/office/drawing/2010/main">
                <a:solidFill>
                  <a:srgbClr val="FFFFFF"/>
                </a:solidFill>
              </a14:hiddenFill>
            </a:ext>
          </a:extLst>
        </p:spPr>
      </p:pic>
      <p:sp>
        <p:nvSpPr>
          <p:cNvPr id="7" name="Striped Right Arrow 6"/>
          <p:cNvSpPr/>
          <p:nvPr/>
        </p:nvSpPr>
        <p:spPr>
          <a:xfrm rot="7415517">
            <a:off x="7041217" y="2377925"/>
            <a:ext cx="748288" cy="573694"/>
          </a:xfrm>
          <a:prstGeom prst="stripedRightArrow">
            <a:avLst>
              <a:gd name="adj1" fmla="val 53724"/>
              <a:gd name="adj2" fmla="val 38826"/>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044" y="2770787"/>
            <a:ext cx="3432048" cy="2578608"/>
          </a:xfrm>
          <a:prstGeom prst="rect">
            <a:avLst/>
          </a:prstGeom>
        </p:spPr>
      </p:pic>
      <p:sp>
        <p:nvSpPr>
          <p:cNvPr id="10" name="Striped Right Arrow 9"/>
          <p:cNvSpPr/>
          <p:nvPr/>
        </p:nvSpPr>
        <p:spPr>
          <a:xfrm rot="11561069">
            <a:off x="3485526" y="3773244"/>
            <a:ext cx="748288" cy="573694"/>
          </a:xfrm>
          <a:prstGeom prst="stripedRightArrow">
            <a:avLst>
              <a:gd name="adj1" fmla="val 53724"/>
              <a:gd name="adj2" fmla="val 38826"/>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17232" y="2194405"/>
            <a:ext cx="715260" cy="338554"/>
          </a:xfrm>
          <a:prstGeom prst="rect">
            <a:avLst/>
          </a:prstGeom>
        </p:spPr>
        <p:txBody>
          <a:bodyPr wrap="none">
            <a:spAutoFit/>
          </a:bodyPr>
          <a:lstStyle/>
          <a:p>
            <a:r>
              <a:rPr lang="en-US" sz="1600" i="1" dirty="0">
                <a:solidFill>
                  <a:srgbClr val="0033CC"/>
                </a:solidFill>
                <a:latin typeface="+mj-lt"/>
                <a:ea typeface="PMingLiU" panose="02020500000000000000" pitchFamily="18" charset="-120"/>
                <a:cs typeface="Calibri" panose="020F0502020204030204" pitchFamily="34" charset="0"/>
              </a:rPr>
              <a:t>Global</a:t>
            </a:r>
          </a:p>
        </p:txBody>
      </p:sp>
      <p:sp>
        <p:nvSpPr>
          <p:cNvPr id="9" name="Rectangle 8"/>
          <p:cNvSpPr/>
          <p:nvPr/>
        </p:nvSpPr>
        <p:spPr>
          <a:xfrm>
            <a:off x="6872102" y="4199542"/>
            <a:ext cx="1311777" cy="338554"/>
          </a:xfrm>
          <a:prstGeom prst="rect">
            <a:avLst/>
          </a:prstGeom>
        </p:spPr>
        <p:txBody>
          <a:bodyPr wrap="square">
            <a:spAutoFit/>
          </a:bodyPr>
          <a:lstStyle/>
          <a:p>
            <a:r>
              <a:rPr lang="en-US" sz="1600" i="1" dirty="0">
                <a:solidFill>
                  <a:srgbClr val="0033CC"/>
                </a:solidFill>
                <a:latin typeface="+mj-lt"/>
                <a:ea typeface="PMingLiU" panose="02020500000000000000" pitchFamily="18" charset="-120"/>
                <a:cs typeface="Calibri" panose="020F0502020204030204" pitchFamily="34" charset="0"/>
              </a:rPr>
              <a:t>Territorial</a:t>
            </a:r>
          </a:p>
        </p:txBody>
      </p:sp>
      <p:sp>
        <p:nvSpPr>
          <p:cNvPr id="11" name="Rectangle 10"/>
          <p:cNvSpPr/>
          <p:nvPr/>
        </p:nvSpPr>
        <p:spPr>
          <a:xfrm flipH="1">
            <a:off x="2971594" y="4892011"/>
            <a:ext cx="1244805" cy="338554"/>
          </a:xfrm>
          <a:prstGeom prst="rect">
            <a:avLst/>
          </a:prstGeom>
        </p:spPr>
        <p:txBody>
          <a:bodyPr wrap="square">
            <a:spAutoFit/>
          </a:bodyPr>
          <a:lstStyle/>
          <a:p>
            <a:r>
              <a:rPr lang="en-US" sz="1600" i="1" dirty="0">
                <a:solidFill>
                  <a:srgbClr val="0033CC"/>
                </a:solidFill>
                <a:latin typeface="+mj-lt"/>
                <a:ea typeface="PMingLiU" panose="02020500000000000000" pitchFamily="18" charset="-120"/>
                <a:cs typeface="Calibri" panose="020F0502020204030204" pitchFamily="34" charset="0"/>
              </a:rPr>
              <a:t>Local</a:t>
            </a:r>
          </a:p>
        </p:txBody>
      </p:sp>
    </p:spTree>
    <p:extLst>
      <p:ext uri="{BB962C8B-B14F-4D97-AF65-F5344CB8AC3E}">
        <p14:creationId xmlns:p14="http://schemas.microsoft.com/office/powerpoint/2010/main" val="13502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790</TotalTime>
  <Words>1457</Words>
  <Application>Microsoft Office PowerPoint</Application>
  <PresentationFormat>On-screen Show (4:3)</PresentationFormat>
  <Paragraphs>219</Paragraphs>
  <Slides>22</Slides>
  <Notes>20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PMingLiU</vt:lpstr>
      <vt:lpstr>Arial</vt:lpstr>
      <vt:lpstr>Calibri</vt:lpstr>
      <vt:lpstr>Calibri Light</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 Pryor</cp:lastModifiedBy>
  <cp:revision>57</cp:revision>
  <dcterms:created xsi:type="dcterms:W3CDTF">2019-09-22T11:29:07Z</dcterms:created>
  <dcterms:modified xsi:type="dcterms:W3CDTF">2020-05-11T00:55:27Z</dcterms:modified>
</cp:coreProperties>
</file>